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6" r:id="rId2"/>
    <p:sldId id="257" r:id="rId3"/>
    <p:sldId id="265" r:id="rId4"/>
    <p:sldId id="264" r:id="rId5"/>
    <p:sldId id="268" r:id="rId6"/>
    <p:sldId id="263" r:id="rId7"/>
    <p:sldId id="266" r:id="rId8"/>
    <p:sldId id="314" r:id="rId9"/>
    <p:sldId id="269" r:id="rId10"/>
    <p:sldId id="267" r:id="rId11"/>
    <p:sldId id="310" r:id="rId12"/>
    <p:sldId id="270" r:id="rId13"/>
    <p:sldId id="278" r:id="rId14"/>
    <p:sldId id="279" r:id="rId15"/>
    <p:sldId id="280" r:id="rId16"/>
    <p:sldId id="281" r:id="rId17"/>
    <p:sldId id="282" r:id="rId18"/>
    <p:sldId id="283" r:id="rId19"/>
    <p:sldId id="284" r:id="rId20"/>
    <p:sldId id="285" r:id="rId21"/>
    <p:sldId id="286" r:id="rId22"/>
    <p:sldId id="311" r:id="rId23"/>
    <p:sldId id="287" r:id="rId24"/>
    <p:sldId id="312" r:id="rId25"/>
    <p:sldId id="288" r:id="rId26"/>
    <p:sldId id="313" r:id="rId27"/>
    <p:sldId id="289" r:id="rId28"/>
    <p:sldId id="309" r:id="rId29"/>
    <p:sldId id="290" r:id="rId30"/>
    <p:sldId id="291" r:id="rId31"/>
    <p:sldId id="292" r:id="rId32"/>
    <p:sldId id="293" r:id="rId33"/>
    <p:sldId id="294" r:id="rId34"/>
    <p:sldId id="295" r:id="rId35"/>
    <p:sldId id="296" r:id="rId36"/>
    <p:sldId id="297" r:id="rId37"/>
    <p:sldId id="298" r:id="rId38"/>
    <p:sldId id="322" r:id="rId39"/>
    <p:sldId id="260" r:id="rId40"/>
    <p:sldId id="261" r:id="rId41"/>
    <p:sldId id="262" r:id="rId42"/>
    <p:sldId id="271" r:id="rId43"/>
    <p:sldId id="272" r:id="rId44"/>
    <p:sldId id="274" r:id="rId45"/>
    <p:sldId id="275" r:id="rId46"/>
    <p:sldId id="300" r:id="rId47"/>
    <p:sldId id="301" r:id="rId48"/>
    <p:sldId id="302" r:id="rId49"/>
    <p:sldId id="343" r:id="rId50"/>
    <p:sldId id="319" r:id="rId51"/>
    <p:sldId id="344" r:id="rId52"/>
    <p:sldId id="304" r:id="rId53"/>
    <p:sldId id="320" r:id="rId54"/>
    <p:sldId id="276" r:id="rId55"/>
    <p:sldId id="299" r:id="rId56"/>
    <p:sldId id="277" r:id="rId57"/>
    <p:sldId id="315" r:id="rId58"/>
    <p:sldId id="303" r:id="rId59"/>
    <p:sldId id="305" r:id="rId60"/>
    <p:sldId id="316" r:id="rId61"/>
    <p:sldId id="321" r:id="rId62"/>
    <p:sldId id="317" r:id="rId63"/>
    <p:sldId id="318"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2" autoAdjust="0"/>
    <p:restoredTop sz="94660"/>
  </p:normalViewPr>
  <p:slideViewPr>
    <p:cSldViewPr snapToGrid="0">
      <p:cViewPr varScale="1">
        <p:scale>
          <a:sx n="114" d="100"/>
          <a:sy n="114" d="100"/>
        </p:scale>
        <p:origin x="4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878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3923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9393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655392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7329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2894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4670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125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1BEF0D-F0BB-DE4B-95CE-6DB70DBA9567}" type="datetimeFigureOut">
              <a:rPr lang="en-US" smtClean="0"/>
              <a:pPr/>
              <a:t>1/12/2022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965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8720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1028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6396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0152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072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0517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8057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1098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1/12/2022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0169467"/>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en-US/docs/Learn/CSS" TargetMode="External"/><Relationship Id="rId2" Type="http://schemas.openxmlformats.org/officeDocument/2006/relationships/hyperlink" Target="https://developer.mozilla.org/en-US/docs/Learn/HTML" TargetMode="External"/><Relationship Id="rId1" Type="http://schemas.openxmlformats.org/officeDocument/2006/relationships/slideLayout" Target="../slideLayouts/slideLayout2.xml"/><Relationship Id="rId4" Type="http://schemas.openxmlformats.org/officeDocument/2006/relationships/hyperlink" Target="https://developer.mozilla.org/en-US/docs/Learn/JavaScrip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mozilla.org/en-US/docs/Learn/Getting_started_with_the_web/HTML_basic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mozilla.org/en-US/docs/Learn/Getting_started_with_the_web/HTML_basics" TargetMode="External"/><Relationship Id="rId2" Type="http://schemas.openxmlformats.org/officeDocument/2006/relationships/hyperlink" Target="https://www.mozilla.org/en-US/about/manifesto/?fbclid=IwAR3XRCGrkNFeiMUEHc0eKro6tDwH4kw2DOgwW0XeZ5-AJx-Xi8RMF6Imoow"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www.apachefriends.org/?fbclid=IwAR1Y-8lwC4dzrsflknLca3cXdSd24L_C-Mt-sWnAljRQMCc2iX3jSpGWb1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cs.wcupa.edu/rkline/index/xampp.html?fbclid=IwAR2sczserBQvMf1AUC5vyCu-16kp3Y6F4uKcRQv2lK6wz8oTjlo9rtzZW30" TargetMode="Externa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phpmyadmin?fbclid=IwAR1N-gqL5GY_3kY0GHiKu3JOsSJ6r_fN5WqAqpTYBVI5CvIvRcDjkwxS55U" TargetMode="External"/><Relationship Id="rId2" Type="http://schemas.openxmlformats.org/officeDocument/2006/relationships/hyperlink" Target="http://localhost/dashboard?fbclid=IwAR1LPcdIVOXCR7YbnRiJ6mnj4w8joCoAITe-WRj6qt6-8le7GUYTr0p0DjU"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techopedia.com/definition/23898/web-programming?fbclid=IwAR0Ey92ShkA0aIcfM6mnyOC6ZQmlXRYofVHh43LxJ67FE8VWP8nZRjqHlJQ"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cs.sfu.ca/~ggbaker/zju/web/js.html?fbclid=IwAR1zBXxdL3Gv8SxJuZqUbKvsVZyPQWy-p78Z3K_wNEKFyKEpyQS8dYFLG44"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cs.sfu.ca/~ggbaker/zju/web/js.html"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BF0305-D3CA-4B54-8956-92C091F474C0}"/>
              </a:ext>
            </a:extLst>
          </p:cNvPr>
          <p:cNvSpPr>
            <a:spLocks noGrp="1"/>
          </p:cNvSpPr>
          <p:nvPr>
            <p:ph type="ctrTitle"/>
          </p:nvPr>
        </p:nvSpPr>
        <p:spPr/>
        <p:txBody>
          <a:bodyPr>
            <a:normAutofit/>
          </a:bodyPr>
          <a:lstStyle/>
          <a:p>
            <a:r>
              <a:rPr lang="en-US" altLang="zh-TW" sz="6000" b="1" dirty="0">
                <a:latin typeface="Algerian" panose="04020705040A02060702" pitchFamily="82" charset="0"/>
              </a:rPr>
              <a:t>“my first website”</a:t>
            </a:r>
            <a:endParaRPr lang="zh-TW" altLang="en-US" sz="6000" b="1" dirty="0">
              <a:latin typeface="Algerian" panose="04020705040A02060702" pitchFamily="82" charset="0"/>
            </a:endParaRPr>
          </a:p>
        </p:txBody>
      </p:sp>
      <p:sp>
        <p:nvSpPr>
          <p:cNvPr id="3" name="副標題 2">
            <a:extLst>
              <a:ext uri="{FF2B5EF4-FFF2-40B4-BE49-F238E27FC236}">
                <a16:creationId xmlns:a16="http://schemas.microsoft.com/office/drawing/2014/main" id="{669DC856-6BDC-4B26-8A90-911787FDE8BE}"/>
              </a:ext>
            </a:extLst>
          </p:cNvPr>
          <p:cNvSpPr>
            <a:spLocks noGrp="1"/>
          </p:cNvSpPr>
          <p:nvPr>
            <p:ph type="subTitle" idx="1"/>
          </p:nvPr>
        </p:nvSpPr>
        <p:spPr/>
        <p:txBody>
          <a:bodyPr/>
          <a:lstStyle/>
          <a:p>
            <a:r>
              <a:rPr lang="zh-TW" altLang="en-US" i="1" dirty="0">
                <a:latin typeface="Bahnschrift Light" panose="020B0502040204020203" pitchFamily="34" charset="0"/>
              </a:rPr>
              <a:t>曾婕寧 </a:t>
            </a:r>
            <a:r>
              <a:rPr lang="en-US" altLang="zh-TW" i="1" dirty="0">
                <a:latin typeface="Bahnschrift Light" panose="020B0502040204020203" pitchFamily="34" charset="0"/>
              </a:rPr>
              <a:t>4100E227</a:t>
            </a:r>
          </a:p>
          <a:p>
            <a:r>
              <a:rPr lang="en-US" altLang="zh-TW" i="1" dirty="0" err="1">
                <a:latin typeface="Bahnschrift Light" panose="020B0502040204020203" pitchFamily="34" charset="0"/>
              </a:rPr>
              <a:t>Mydeargreatteacher</a:t>
            </a:r>
            <a:endParaRPr lang="zh-TW" altLang="en-US" i="1" dirty="0">
              <a:latin typeface="Bahnschrift Light" panose="020B0502040204020203" pitchFamily="34" charset="0"/>
            </a:endParaRPr>
          </a:p>
        </p:txBody>
      </p:sp>
    </p:spTree>
    <p:extLst>
      <p:ext uri="{BB962C8B-B14F-4D97-AF65-F5344CB8AC3E}">
        <p14:creationId xmlns:p14="http://schemas.microsoft.com/office/powerpoint/2010/main" val="2030054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Server Side Web Programming</a:t>
            </a:r>
          </a:p>
        </p:txBody>
      </p:sp>
      <p:sp>
        <p:nvSpPr>
          <p:cNvPr id="3" name="Content Placeholder 2"/>
          <p:cNvSpPr>
            <a:spLocks noGrp="1"/>
          </p:cNvSpPr>
          <p:nvPr>
            <p:ph idx="1"/>
          </p:nvPr>
        </p:nvSpPr>
        <p:spPr>
          <a:xfrm>
            <a:off x="378822" y="2024742"/>
            <a:ext cx="11025051" cy="5264331"/>
          </a:xfrm>
        </p:spPr>
        <p:txBody>
          <a:bodyPr>
            <a:normAutofit fontScale="92500" lnSpcReduction="10000"/>
          </a:bodyPr>
          <a:lstStyle/>
          <a:p>
            <a:r>
              <a:rPr lang="en-US" b="1" dirty="0"/>
              <a:t>Server-side website programming</a:t>
            </a:r>
          </a:p>
          <a:p>
            <a:r>
              <a:rPr lang="en-US" dirty="0"/>
              <a:t>The </a:t>
            </a:r>
            <a:r>
              <a:rPr lang="en-US" b="1" i="1" dirty="0"/>
              <a:t>Dynamic Websites</a:t>
            </a:r>
            <a:r>
              <a:rPr lang="en-US" dirty="0"/>
              <a:t> – </a:t>
            </a:r>
            <a:r>
              <a:rPr lang="en-US" b="1" dirty="0"/>
              <a:t>Server-side programming</a:t>
            </a:r>
            <a:r>
              <a:rPr lang="en-US" dirty="0"/>
              <a:t> topic is a series of modules that show how to create dynamic websites; websites that deliver </a:t>
            </a:r>
            <a:r>
              <a:rPr lang="en-US" dirty="0" err="1"/>
              <a:t>customised</a:t>
            </a:r>
            <a:r>
              <a:rPr lang="en-US" dirty="0"/>
              <a:t> information in response to HTTP requests. The modules provide a general introduction to server-side programming, along with specific beginner-level guides on how to use the Django (Python) and Express (Node.js/JavaScript) web frameworks to create basic applications.</a:t>
            </a:r>
          </a:p>
          <a:p>
            <a:r>
              <a:rPr lang="en-US" dirty="0"/>
              <a:t>Most major websites use some kind of server-side technology to dynamically display data as required. For example, imagine how many products are available on Amazon, and imagine how many posts have been written on Facebook. Displaying all of these using different static pages would be extremely inefficient, so instead such sites display static templates (built using </a:t>
            </a:r>
            <a:r>
              <a:rPr lang="en-US" u="sng" dirty="0">
                <a:hlinkClick r:id="rId2"/>
              </a:rPr>
              <a:t>HTML</a:t>
            </a:r>
            <a:r>
              <a:rPr lang="en-US" dirty="0"/>
              <a:t>, </a:t>
            </a:r>
            <a:r>
              <a:rPr lang="en-US" u="sng" dirty="0">
                <a:hlinkClick r:id="rId3"/>
              </a:rPr>
              <a:t>CSS</a:t>
            </a:r>
            <a:r>
              <a:rPr lang="en-US" dirty="0"/>
              <a:t>, and </a:t>
            </a:r>
            <a:r>
              <a:rPr lang="en-US" u="sng" dirty="0">
                <a:hlinkClick r:id="rId4"/>
              </a:rPr>
              <a:t>JavaScript</a:t>
            </a:r>
            <a:r>
              <a:rPr lang="en-US" dirty="0"/>
              <a:t>), and then dynamically update the data displayed inside those templates when needed, such as when you want to view a different product on Amazon.</a:t>
            </a:r>
          </a:p>
          <a:p>
            <a:r>
              <a:rPr lang="en-US" dirty="0"/>
              <a:t>In the modern world of web development, learning about server-side development is highly recommended.</a:t>
            </a:r>
          </a:p>
          <a:p>
            <a:endParaRPr lang="en-US" dirty="0"/>
          </a:p>
        </p:txBody>
      </p:sp>
    </p:spTree>
    <p:extLst>
      <p:ext uri="{BB962C8B-B14F-4D97-AF65-F5344CB8AC3E}">
        <p14:creationId xmlns:p14="http://schemas.microsoft.com/office/powerpoint/2010/main" val="3689736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03" y="0"/>
            <a:ext cx="11382233" cy="6858000"/>
          </a:xfrm>
        </p:spPr>
        <p:txBody>
          <a:bodyPr/>
          <a:lstStyle/>
          <a:p>
            <a:pPr algn="ctr"/>
            <a:r>
              <a:rPr lang="en-US" sz="7200" b="1" i="1" dirty="0">
                <a:latin typeface="Algerian" panose="04020705040A02060702" pitchFamily="82" charset="0"/>
              </a:rPr>
              <a:t>HTML PROGRAMMING </a:t>
            </a:r>
            <a:br>
              <a:rPr lang="en-US" dirty="0"/>
            </a:br>
            <a:r>
              <a:rPr lang="en-US" sz="2800" dirty="0"/>
              <a:t>(Hypertext Markup Language)</a:t>
            </a:r>
          </a:p>
        </p:txBody>
      </p:sp>
    </p:spTree>
    <p:extLst>
      <p:ext uri="{BB962C8B-B14F-4D97-AF65-F5344CB8AC3E}">
        <p14:creationId xmlns:p14="http://schemas.microsoft.com/office/powerpoint/2010/main" val="1463374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70" y="426656"/>
            <a:ext cx="9613861" cy="1080938"/>
          </a:xfrm>
        </p:spPr>
        <p:txBody>
          <a:bodyPr/>
          <a:lstStyle/>
          <a:p>
            <a:r>
              <a:rPr lang="en-US" dirty="0"/>
              <a:t>HTML PROGRAMMING</a:t>
            </a:r>
          </a:p>
        </p:txBody>
      </p:sp>
      <p:sp>
        <p:nvSpPr>
          <p:cNvPr id="3" name="Content Placeholder 2"/>
          <p:cNvSpPr>
            <a:spLocks noGrp="1"/>
          </p:cNvSpPr>
          <p:nvPr>
            <p:ph idx="1"/>
          </p:nvPr>
        </p:nvSpPr>
        <p:spPr>
          <a:xfrm>
            <a:off x="339634" y="1672045"/>
            <a:ext cx="11665131" cy="4781006"/>
          </a:xfrm>
        </p:spPr>
        <p:txBody>
          <a:bodyPr>
            <a:normAutofit fontScale="92500" lnSpcReduction="20000"/>
          </a:bodyPr>
          <a:lstStyle/>
          <a:p>
            <a:pPr marL="0" indent="0">
              <a:buNone/>
            </a:pPr>
            <a:r>
              <a:rPr lang="en-US" dirty="0"/>
              <a:t>MEANING:</a:t>
            </a:r>
          </a:p>
          <a:p>
            <a:pPr marL="0" indent="0">
              <a:buNone/>
            </a:pPr>
            <a:r>
              <a:rPr lang="en-US" dirty="0"/>
              <a:t>* HTML (Hypertext Markup Language) is the code that is used to structure a web page and its content. For example, content could be structured within a set of paragraphs, a list of bulleted points, or using images and data tables. As the title suggests, this article will give you a basic understanding of HTML and its functions.</a:t>
            </a:r>
          </a:p>
          <a:p>
            <a:pPr marL="0" indent="0">
              <a:buNone/>
            </a:pPr>
            <a:endParaRPr lang="en-US" dirty="0"/>
          </a:p>
          <a:p>
            <a:r>
              <a:rPr lang="en-US" dirty="0"/>
              <a:t>HTML is a markup language that defines the structure of your content. HTML consists of a series of elements, which you use to enclose, or wrap, different parts of the content to make it appear a certain way, or act a certain way. The enclosing tags can make a word or image hyperlink to somewhere else, can italicize words, can make the font bigger or smaller, and so on. For example, take the following line of content: My cat is very grumpy If we wanted the line to stand by itself, we could specify that it is a paragraph by enclosing it in paragraph tags:</a:t>
            </a:r>
          </a:p>
          <a:p>
            <a:pPr marL="0" indent="0">
              <a:buNone/>
            </a:pPr>
            <a:r>
              <a:rPr lang="en-US" dirty="0"/>
              <a:t>		&lt;p&gt;My cat is very grumpy&lt;/p&gt; </a:t>
            </a:r>
            <a:endParaRPr lang="en-US" b="1" dirty="0"/>
          </a:p>
          <a:p>
            <a:pPr marL="0" indent="0">
              <a:buNone/>
            </a:pPr>
            <a:r>
              <a:rPr lang="en-US" u="sng" dirty="0">
                <a:hlinkClick r:id="rId2"/>
              </a:rPr>
              <a:t>https://developer.mozilla.org/en</a:t>
            </a:r>
          </a:p>
          <a:p>
            <a:pPr marL="0" indent="0">
              <a:buNone/>
            </a:pPr>
            <a:r>
              <a:rPr lang="en-US" u="sng" dirty="0">
                <a:hlinkClick r:id="rId2"/>
              </a:rPr>
              <a:t>US/docs/Learn/</a:t>
            </a:r>
            <a:r>
              <a:rPr lang="en-US" u="sng" dirty="0" err="1">
                <a:hlinkClick r:id="rId2"/>
              </a:rPr>
              <a:t>Getting_started_with_the_web</a:t>
            </a:r>
            <a:r>
              <a:rPr lang="en-US" u="sng" dirty="0">
                <a:hlinkClick r:id="rId2"/>
              </a:rPr>
              <a:t>/</a:t>
            </a:r>
            <a:r>
              <a:rPr lang="en-US" u="sng" dirty="0" err="1">
                <a:hlinkClick r:id="rId2"/>
              </a:rPr>
              <a:t>HTML_basics</a:t>
            </a:r>
            <a:endParaRPr lang="en-US" dirty="0"/>
          </a:p>
          <a:p>
            <a:pPr marL="0" indent="0">
              <a:buNone/>
            </a:pPr>
            <a:endParaRPr lang="en-US" dirty="0"/>
          </a:p>
        </p:txBody>
      </p:sp>
    </p:spTree>
    <p:extLst>
      <p:ext uri="{BB962C8B-B14F-4D97-AF65-F5344CB8AC3E}">
        <p14:creationId xmlns:p14="http://schemas.microsoft.com/office/powerpoint/2010/main" val="2584351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HTML elements</a:t>
            </a:r>
          </a:p>
        </p:txBody>
      </p:sp>
      <p:sp>
        <p:nvSpPr>
          <p:cNvPr id="3" name="Content Placeholder 2"/>
          <p:cNvSpPr>
            <a:spLocks noGrp="1"/>
          </p:cNvSpPr>
          <p:nvPr>
            <p:ph idx="1"/>
          </p:nvPr>
        </p:nvSpPr>
        <p:spPr>
          <a:xfrm>
            <a:off x="475604" y="2022975"/>
            <a:ext cx="11261471" cy="5060214"/>
          </a:xfrm>
        </p:spPr>
        <p:txBody>
          <a:bodyPr/>
          <a:lstStyle/>
          <a:p>
            <a:r>
              <a:rPr lang="en-US" dirty="0"/>
              <a:t>The main parts of our element are as follows: The opening tag: This consists of the name of the element (in this case, p), wrapped in opening and closing angle brackets. This states where the element begins or starts to take effect — in this case where the paragraph begins. The closing tag: This is the same as the opening tag, except that it includes a forward slash before the element name. This states where the element ends — in this case where the paragraph ends. Failing to add a closing tag is one of the standard beginner errors and can lead to strange results. The content: This is the content of the element, which in this case, is just text. The element: The opening tag, the closing tag, and the content together comprise the element.</a:t>
            </a:r>
          </a:p>
        </p:txBody>
      </p:sp>
    </p:spTree>
    <p:extLst>
      <p:ext uri="{BB962C8B-B14F-4D97-AF65-F5344CB8AC3E}">
        <p14:creationId xmlns:p14="http://schemas.microsoft.com/office/powerpoint/2010/main" val="2474464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071" y="166879"/>
            <a:ext cx="11534425" cy="6561467"/>
          </a:xfrm>
        </p:spPr>
        <p:txBody>
          <a:bodyPr>
            <a:normAutofit/>
          </a:bodyPr>
          <a:lstStyle/>
          <a:p>
            <a:pPr marL="0" indent="0">
              <a:buNone/>
            </a:pPr>
            <a:r>
              <a:rPr lang="en-US" dirty="0"/>
              <a:t>Anatomy of HTML document</a:t>
            </a:r>
          </a:p>
          <a:p>
            <a:r>
              <a:rPr lang="en-US" dirty="0"/>
              <a:t>That wraps up the basics of individual HTML elements, but they aren't handy on their own. Now we'll look at how individual elements are combined to form an entire HTML page. Let's revisit the code we put into our index.html example (which we first met in the Dealing with files article): </a:t>
            </a:r>
          </a:p>
          <a:p>
            <a:pPr marL="0" indent="0">
              <a:buNone/>
            </a:pPr>
            <a:endParaRPr lang="en-US" dirty="0"/>
          </a:p>
          <a:p>
            <a:pPr marL="0" indent="0">
              <a:buNone/>
            </a:pPr>
            <a:r>
              <a:rPr lang="en-US" dirty="0"/>
              <a:t>&lt;!DOCTYPE html&gt; </a:t>
            </a:r>
          </a:p>
          <a:p>
            <a:pPr marL="0" indent="0">
              <a:buNone/>
            </a:pPr>
            <a:r>
              <a:rPr lang="en-US" dirty="0"/>
              <a:t> &lt;html&gt; &lt;head&gt; </a:t>
            </a:r>
          </a:p>
          <a:p>
            <a:pPr marL="0" indent="0">
              <a:buNone/>
            </a:pPr>
            <a:endParaRPr lang="en-US" dirty="0"/>
          </a:p>
          <a:p>
            <a:pPr marL="0" indent="0">
              <a:buNone/>
            </a:pPr>
            <a:r>
              <a:rPr lang="en-US" dirty="0"/>
              <a:t>&lt;meta charset="utf-8"&gt; </a:t>
            </a:r>
          </a:p>
          <a:p>
            <a:pPr marL="0" indent="0">
              <a:buNone/>
            </a:pPr>
            <a:r>
              <a:rPr lang="en-US" dirty="0"/>
              <a:t>&lt;title&gt;My test page&lt;/title&gt; </a:t>
            </a:r>
          </a:p>
          <a:p>
            <a:pPr marL="0" indent="0">
              <a:buNone/>
            </a:pPr>
            <a:r>
              <a:rPr lang="en-US" dirty="0"/>
              <a:t>&lt;/head&gt; &lt;body&gt; &lt;</a:t>
            </a:r>
            <a:r>
              <a:rPr lang="en-US" dirty="0" err="1"/>
              <a:t>img</a:t>
            </a:r>
            <a:r>
              <a:rPr lang="en-US" dirty="0"/>
              <a:t> </a:t>
            </a:r>
            <a:r>
              <a:rPr lang="en-US" dirty="0" err="1"/>
              <a:t>src</a:t>
            </a:r>
            <a:r>
              <a:rPr lang="en-US" dirty="0"/>
              <a:t>="images/firefox-icon.png" alt="My test image"&gt; </a:t>
            </a:r>
          </a:p>
          <a:p>
            <a:pPr marL="0" indent="0">
              <a:buNone/>
            </a:pPr>
            <a:endParaRPr lang="en-US" dirty="0"/>
          </a:p>
          <a:p>
            <a:pPr marL="0" indent="0">
              <a:buNone/>
            </a:pPr>
            <a:r>
              <a:rPr lang="en-US" dirty="0"/>
              <a:t>&lt;/body&gt; </a:t>
            </a:r>
          </a:p>
          <a:p>
            <a:pPr marL="0" indent="0">
              <a:buNone/>
            </a:pPr>
            <a:r>
              <a:rPr lang="en-US" dirty="0"/>
              <a:t>&lt;/html&gt;</a:t>
            </a:r>
          </a:p>
        </p:txBody>
      </p:sp>
    </p:spTree>
    <p:extLst>
      <p:ext uri="{BB962C8B-B14F-4D97-AF65-F5344CB8AC3E}">
        <p14:creationId xmlns:p14="http://schemas.microsoft.com/office/powerpoint/2010/main" val="2091885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241" y="98640"/>
            <a:ext cx="11616312" cy="6636530"/>
          </a:xfrm>
        </p:spPr>
        <p:txBody>
          <a:bodyPr>
            <a:normAutofit fontScale="92500"/>
          </a:bodyPr>
          <a:lstStyle/>
          <a:p>
            <a:r>
              <a:rPr lang="en-US" dirty="0"/>
              <a:t>Here, we have the following: &lt;!DOCTYPE html&gt; — </a:t>
            </a:r>
            <a:r>
              <a:rPr lang="en-US" dirty="0" err="1"/>
              <a:t>doctype</a:t>
            </a:r>
            <a:r>
              <a:rPr lang="en-US" dirty="0"/>
              <a:t>. It is a required preamble. In the mists of time, when HTML was young (around 1991/92), </a:t>
            </a:r>
            <a:r>
              <a:rPr lang="en-US" dirty="0" err="1"/>
              <a:t>doctypes</a:t>
            </a:r>
            <a:r>
              <a:rPr lang="en-US" dirty="0"/>
              <a:t> were meant to act as links to a set of rules that the HTML page had to follow to be considered good HTML, which could mean automatic error checking and other useful things. However these days, they don't do much and are basically just needed to make sure your document behaves correctly. That's all you need to know for now. &lt;html&gt;&lt;/html&gt; — the &lt;html&gt; element. This element wraps all the content on the entire page and is sometimes known as the root element. &lt;head&gt;&lt;/head&gt; — the &lt;head&gt; element. This element acts as a container for all the stuff you want to include on the HTML page that isn't the content you are showing to your page's viewers. This includes things like keywords and a page description that you want to appear in search results, CSS to style our content, character set declarations, and more. &lt;meta charset="utf-8"&gt; — This element sets the character set your document should use to UTF-8 which includes most characters from the vast majority of written languages. Essentially, it can now handle any textual content you might put on it. There is no reason not to set this and it can help avoid some problems later on. &lt;title&gt;&lt;/title&gt; — the &lt;title&gt; element. This sets the title of your page, which is the title that appears in the browser tab the page is loaded in. It is also used to describe the page when you bookmark/favorite it. &lt;body&gt;&lt;/body&gt; — the &lt;body&gt; element. This contains all the content that you want to show to web users when they visit your page, whether that's text, images, videos, games, playable audio tracks, or whatever else.</a:t>
            </a:r>
          </a:p>
        </p:txBody>
      </p:sp>
    </p:spTree>
    <p:extLst>
      <p:ext uri="{BB962C8B-B14F-4D97-AF65-F5344CB8AC3E}">
        <p14:creationId xmlns:p14="http://schemas.microsoft.com/office/powerpoint/2010/main" val="51644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a:t>
            </a:r>
          </a:p>
        </p:txBody>
      </p:sp>
      <p:sp>
        <p:nvSpPr>
          <p:cNvPr id="3" name="Content Placeholder 2"/>
          <p:cNvSpPr>
            <a:spLocks noGrp="1"/>
          </p:cNvSpPr>
          <p:nvPr>
            <p:ph idx="1"/>
          </p:nvPr>
        </p:nvSpPr>
        <p:spPr/>
        <p:txBody>
          <a:bodyPr>
            <a:noAutofit/>
          </a:bodyPr>
          <a:lstStyle/>
          <a:p>
            <a:r>
              <a:rPr lang="en-US" sz="3600" dirty="0"/>
              <a:t>IMAGE Let's turn our attention to the &lt;</a:t>
            </a:r>
            <a:r>
              <a:rPr lang="en-US" sz="3600" dirty="0" err="1"/>
              <a:t>img</a:t>
            </a:r>
            <a:r>
              <a:rPr lang="en-US" sz="3600" dirty="0"/>
              <a:t>&gt; element again: &lt;</a:t>
            </a:r>
            <a:r>
              <a:rPr lang="en-US" sz="3600" dirty="0" err="1"/>
              <a:t>img</a:t>
            </a:r>
            <a:r>
              <a:rPr lang="en-US" sz="3600" dirty="0"/>
              <a:t> </a:t>
            </a:r>
            <a:r>
              <a:rPr lang="en-US" sz="3600" dirty="0" err="1"/>
              <a:t>src</a:t>
            </a:r>
            <a:r>
              <a:rPr lang="en-US" sz="3600" dirty="0"/>
              <a:t>="images/firefox-icon.png" alt="My test image"&gt; Copy to Clipboard As we said before, it embeds an image into our page in the position it appears. It does this via the </a:t>
            </a:r>
            <a:r>
              <a:rPr lang="en-US" sz="3600" dirty="0" err="1"/>
              <a:t>src</a:t>
            </a:r>
            <a:r>
              <a:rPr lang="en-US" sz="3600" dirty="0"/>
              <a:t> (source) attribute, which contains the path to our image file. </a:t>
            </a:r>
            <a:br>
              <a:rPr lang="en-US" sz="3600" dirty="0"/>
            </a:br>
            <a:endParaRPr lang="en-US" sz="3600" dirty="0"/>
          </a:p>
        </p:txBody>
      </p:sp>
    </p:spTree>
    <p:extLst>
      <p:ext uri="{BB962C8B-B14F-4D97-AF65-F5344CB8AC3E}">
        <p14:creationId xmlns:p14="http://schemas.microsoft.com/office/powerpoint/2010/main" val="141585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830" y="0"/>
            <a:ext cx="12192000" cy="6987654"/>
          </a:xfrm>
        </p:spPr>
        <p:txBody>
          <a:bodyPr>
            <a:noAutofit/>
          </a:bodyPr>
          <a:lstStyle/>
          <a:p>
            <a:pPr marL="0" indent="0">
              <a:buNone/>
            </a:pPr>
            <a:r>
              <a:rPr lang="en-US" sz="3600" b="1" dirty="0"/>
              <a:t>“MARKING UP TEXT”</a:t>
            </a:r>
          </a:p>
          <a:p>
            <a:pPr marL="0" indent="0">
              <a:buNone/>
            </a:pPr>
            <a:endParaRPr lang="en-US" sz="3000" b="1" dirty="0"/>
          </a:p>
          <a:p>
            <a:pPr>
              <a:buFont typeface="Wingdings" panose="05000000000000000000" pitchFamily="2" charset="2"/>
              <a:buChar char="v"/>
            </a:pPr>
            <a:r>
              <a:rPr lang="en-US" sz="3000" dirty="0"/>
              <a:t>This section will cover some of the essential HTML elements you'll use for marking up the text. Headings Heading elements allow you to specify that certain parts of your content are headings — or subheadings. In the same way that a book has the main title, chapter titles, and subtitles, an HTML document can too. HTML contains 6 heading levels, &lt;h1&gt;–&lt;h6&gt;, although you'll commonly only use 3 to 4 at most:</a:t>
            </a:r>
          </a:p>
          <a:p>
            <a:pPr marL="0" indent="0">
              <a:buNone/>
            </a:pPr>
            <a:r>
              <a:rPr lang="en-US" sz="3000" dirty="0"/>
              <a:t> &lt;!-- 4 heading levels: --&gt; </a:t>
            </a:r>
          </a:p>
          <a:p>
            <a:pPr marL="0" indent="0">
              <a:buNone/>
            </a:pPr>
            <a:r>
              <a:rPr lang="en-US" sz="3000" dirty="0"/>
              <a:t>&lt;h1&gt;My main title&lt;/h1&gt; </a:t>
            </a:r>
          </a:p>
          <a:p>
            <a:pPr marL="0" indent="0">
              <a:buNone/>
            </a:pPr>
            <a:r>
              <a:rPr lang="en-US" sz="3000" dirty="0"/>
              <a:t>&lt;h2&gt;My top level heading&lt;/h2&gt; </a:t>
            </a:r>
          </a:p>
          <a:p>
            <a:pPr marL="0" indent="0">
              <a:buNone/>
            </a:pPr>
            <a:r>
              <a:rPr lang="en-US" sz="3000" dirty="0"/>
              <a:t>&lt;h3&gt;My subheading&lt;/h3&gt; </a:t>
            </a:r>
          </a:p>
          <a:p>
            <a:pPr marL="0" indent="0">
              <a:buNone/>
            </a:pPr>
            <a:r>
              <a:rPr lang="en-US" sz="3000" dirty="0"/>
              <a:t>&lt;h4&gt;My sub-subheading&lt;/h4&gt;</a:t>
            </a:r>
          </a:p>
        </p:txBody>
      </p:sp>
    </p:spTree>
    <p:extLst>
      <p:ext uri="{BB962C8B-B14F-4D97-AF65-F5344CB8AC3E}">
        <p14:creationId xmlns:p14="http://schemas.microsoft.com/office/powerpoint/2010/main" val="4054989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069" y="122830"/>
            <a:ext cx="11586949" cy="6735169"/>
          </a:xfrm>
        </p:spPr>
        <p:txBody>
          <a:bodyPr>
            <a:normAutofit/>
          </a:bodyPr>
          <a:lstStyle/>
          <a:p>
            <a:pPr marL="0" indent="0">
              <a:buNone/>
            </a:pPr>
            <a:r>
              <a:rPr lang="en-US" sz="3600" dirty="0"/>
              <a:t>“PARAGRAPHS”</a:t>
            </a:r>
          </a:p>
          <a:p>
            <a:pPr marL="0" indent="0">
              <a:buNone/>
            </a:pPr>
            <a:endParaRPr lang="en-US" sz="3000" dirty="0"/>
          </a:p>
          <a:p>
            <a:pPr>
              <a:buFont typeface="Wingdings" panose="05000000000000000000" pitchFamily="2" charset="2"/>
              <a:buChar char="v"/>
            </a:pPr>
            <a:r>
              <a:rPr lang="en-US" sz="3000" dirty="0"/>
              <a:t>As explained above, &lt;p&gt; elements are for containing paragraphs of text; you'll use these frequently when marking up regular text content: &lt;p&gt;This is a single paragraph&lt;/p&gt; Copy to Clipboard Add your sample text (you should have it from What will your website look like?) into one or a few paragraphs, placed directly below your &lt;</a:t>
            </a:r>
            <a:r>
              <a:rPr lang="en-US" sz="3000" dirty="0" err="1"/>
              <a:t>img</a:t>
            </a:r>
            <a:r>
              <a:rPr lang="en-US" sz="3000" dirty="0"/>
              <a:t>&gt; element.</a:t>
            </a:r>
          </a:p>
          <a:p>
            <a:pPr marL="0" indent="0">
              <a:buNone/>
            </a:pPr>
            <a:endParaRPr lang="en-US" sz="3000" dirty="0"/>
          </a:p>
          <a:p>
            <a:pPr marL="0" indent="0">
              <a:buNone/>
            </a:pPr>
            <a:endParaRPr lang="en-US" sz="3000" dirty="0"/>
          </a:p>
          <a:p>
            <a:pPr marL="0" indent="0">
              <a:buNone/>
            </a:pPr>
            <a:r>
              <a:rPr lang="en-US" sz="3000" dirty="0"/>
              <a:t>&lt;p&gt;This is a single paragraph&lt;/p&gt; Copy to Clipboard Add your sample text (you should have it from What will your website look like?) into one or a few paragraphs, placed directly below your &lt;</a:t>
            </a:r>
            <a:r>
              <a:rPr lang="en-US" sz="3000" dirty="0" err="1"/>
              <a:t>img</a:t>
            </a:r>
            <a:r>
              <a:rPr lang="en-US" sz="3000" dirty="0"/>
              <a:t>&gt; element.</a:t>
            </a:r>
          </a:p>
        </p:txBody>
      </p:sp>
    </p:spTree>
    <p:extLst>
      <p:ext uri="{BB962C8B-B14F-4D97-AF65-F5344CB8AC3E}">
        <p14:creationId xmlns:p14="http://schemas.microsoft.com/office/powerpoint/2010/main" val="3368570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4716"/>
            <a:ext cx="9723044" cy="1285655"/>
          </a:xfrm>
        </p:spPr>
        <p:txBody>
          <a:bodyPr/>
          <a:lstStyle/>
          <a:p>
            <a:r>
              <a:rPr lang="en-US" b="1" dirty="0"/>
              <a:t>“LIST”</a:t>
            </a:r>
          </a:p>
        </p:txBody>
      </p:sp>
      <p:sp>
        <p:nvSpPr>
          <p:cNvPr id="3" name="Content Placeholder 2"/>
          <p:cNvSpPr>
            <a:spLocks noGrp="1"/>
          </p:cNvSpPr>
          <p:nvPr>
            <p:ph idx="1"/>
          </p:nvPr>
        </p:nvSpPr>
        <p:spPr>
          <a:xfrm>
            <a:off x="1" y="682389"/>
            <a:ext cx="12191999" cy="6039134"/>
          </a:xfrm>
        </p:spPr>
        <p:txBody>
          <a:bodyPr>
            <a:noAutofit/>
          </a:bodyPr>
          <a:lstStyle/>
          <a:p>
            <a:pPr>
              <a:buFont typeface="Wingdings" panose="05000000000000000000" pitchFamily="2" charset="2"/>
              <a:buChar char="v"/>
            </a:pPr>
            <a:endParaRPr lang="en-US" sz="3000" dirty="0"/>
          </a:p>
          <a:p>
            <a:pPr>
              <a:buFont typeface="Wingdings" panose="05000000000000000000" pitchFamily="2" charset="2"/>
              <a:buChar char="v"/>
            </a:pPr>
            <a:r>
              <a:rPr lang="en-US" sz="3000" dirty="0"/>
              <a:t>A lot of the web's content is lists and HTML has special elements for these. Marking up lists always consists of at least 2 elements. The most common list types are ordered and unordered lists:</a:t>
            </a:r>
          </a:p>
          <a:p>
            <a:pPr>
              <a:buFont typeface="Wingdings" panose="05000000000000000000" pitchFamily="2" charset="2"/>
              <a:buChar char="v"/>
            </a:pPr>
            <a:endParaRPr lang="en-US" sz="3000" dirty="0"/>
          </a:p>
          <a:p>
            <a:pPr>
              <a:buFont typeface="Wingdings" panose="05000000000000000000" pitchFamily="2" charset="2"/>
              <a:buChar char="v"/>
            </a:pPr>
            <a:r>
              <a:rPr lang="en-US" sz="3000" dirty="0"/>
              <a:t>Unordered lists are for lists where the order of the items doesn't matter, such as a shopping list. These are wrapped in a &lt;</a:t>
            </a:r>
            <a:r>
              <a:rPr lang="en-US" sz="3000" dirty="0" err="1"/>
              <a:t>ul</a:t>
            </a:r>
            <a:r>
              <a:rPr lang="en-US" sz="3000" dirty="0"/>
              <a:t>&gt; element. Ordered lists are for lists where the order of the items does matter, such as a recipe. These are wrapped in an &lt;</a:t>
            </a:r>
            <a:r>
              <a:rPr lang="en-US" sz="3000" dirty="0" err="1"/>
              <a:t>ol</a:t>
            </a:r>
            <a:r>
              <a:rPr lang="en-US" sz="3000" dirty="0"/>
              <a:t>&gt; element. Each item inside the lists is put inside an &lt;li&gt; (list item) element.</a:t>
            </a:r>
          </a:p>
        </p:txBody>
      </p:sp>
    </p:spTree>
    <p:extLst>
      <p:ext uri="{BB962C8B-B14F-4D97-AF65-F5344CB8AC3E}">
        <p14:creationId xmlns:p14="http://schemas.microsoft.com/office/powerpoint/2010/main" val="2968365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7063B8-9343-4A31-94F7-92D5BAD929D7}"/>
              </a:ext>
            </a:extLst>
          </p:cNvPr>
          <p:cNvSpPr>
            <a:spLocks noGrp="1"/>
          </p:cNvSpPr>
          <p:nvPr>
            <p:ph type="title"/>
          </p:nvPr>
        </p:nvSpPr>
        <p:spPr/>
        <p:txBody>
          <a:bodyPr/>
          <a:lstStyle/>
          <a:p>
            <a:r>
              <a:rPr lang="en-US" altLang="zh-TW" b="1" i="1" dirty="0">
                <a:latin typeface="Bahnschrift Light" panose="020B0502040204020203" pitchFamily="34" charset="0"/>
              </a:rPr>
              <a:t>agenda</a:t>
            </a:r>
            <a:endParaRPr lang="zh-TW" altLang="en-US" b="1" i="1" dirty="0">
              <a:latin typeface="Bahnschrift Light" panose="020B0502040204020203" pitchFamily="34" charset="0"/>
            </a:endParaRPr>
          </a:p>
        </p:txBody>
      </p:sp>
      <p:sp>
        <p:nvSpPr>
          <p:cNvPr id="3" name="內容版面配置區 2">
            <a:extLst>
              <a:ext uri="{FF2B5EF4-FFF2-40B4-BE49-F238E27FC236}">
                <a16:creationId xmlns:a16="http://schemas.microsoft.com/office/drawing/2014/main" id="{50CBE013-72F5-4E0E-9E70-797D6CFA4658}"/>
              </a:ext>
            </a:extLst>
          </p:cNvPr>
          <p:cNvSpPr>
            <a:spLocks noGrp="1"/>
          </p:cNvSpPr>
          <p:nvPr>
            <p:ph idx="1"/>
          </p:nvPr>
        </p:nvSpPr>
        <p:spPr/>
        <p:txBody>
          <a:bodyPr>
            <a:noAutofit/>
          </a:bodyPr>
          <a:lstStyle/>
          <a:p>
            <a:r>
              <a:rPr lang="en-US" altLang="zh-TW" sz="3200" dirty="0">
                <a:latin typeface="Bahnschrift Light" panose="020B0502040204020203" pitchFamily="34" charset="0"/>
              </a:rPr>
              <a:t>Web programming</a:t>
            </a:r>
          </a:p>
          <a:p>
            <a:r>
              <a:rPr lang="en-US" altLang="zh-TW" sz="3200" dirty="0">
                <a:latin typeface="Bahnschrift Light" panose="020B0502040204020203" pitchFamily="34" charset="0"/>
              </a:rPr>
              <a:t>Web server and database</a:t>
            </a:r>
          </a:p>
          <a:p>
            <a:r>
              <a:rPr lang="en-US" altLang="zh-TW" sz="3200" dirty="0">
                <a:latin typeface="Bahnschrift Light" panose="020B0502040204020203" pitchFamily="34" charset="0"/>
              </a:rPr>
              <a:t>HTML programming</a:t>
            </a:r>
          </a:p>
          <a:p>
            <a:r>
              <a:rPr lang="en-US" altLang="zh-TW" sz="3200" dirty="0">
                <a:latin typeface="Bahnschrift Light" panose="020B0502040204020203" pitchFamily="34" charset="0"/>
              </a:rPr>
              <a:t>CSS</a:t>
            </a:r>
          </a:p>
          <a:p>
            <a:r>
              <a:rPr lang="en-US" altLang="zh-TW" sz="3200" dirty="0" err="1">
                <a:latin typeface="Bahnschrift Light" panose="020B0502040204020203" pitchFamily="34" charset="0"/>
              </a:rPr>
              <a:t>JAVAscript</a:t>
            </a:r>
            <a:endParaRPr lang="en-US" altLang="zh-TW" sz="3200" dirty="0">
              <a:latin typeface="Bahnschrift Light" panose="020B0502040204020203" pitchFamily="34" charset="0"/>
            </a:endParaRPr>
          </a:p>
          <a:p>
            <a:r>
              <a:rPr lang="en-US" altLang="zh-TW" sz="3200" dirty="0">
                <a:latin typeface="Bahnschrift Light" panose="020B0502040204020203" pitchFamily="34" charset="0"/>
              </a:rPr>
              <a:t>My funny web site</a:t>
            </a:r>
            <a:endParaRPr lang="zh-TW" altLang="en-US" sz="3200" dirty="0">
              <a:latin typeface="Bahnschrift Light" panose="020B0502040204020203" pitchFamily="34" charset="0"/>
            </a:endParaRPr>
          </a:p>
          <a:p>
            <a:endParaRPr lang="zh-TW" altLang="en-US" sz="3200" dirty="0">
              <a:latin typeface="Bahnschrift Light" panose="020B0502040204020203" pitchFamily="34" charset="0"/>
            </a:endParaRPr>
          </a:p>
        </p:txBody>
      </p:sp>
    </p:spTree>
    <p:extLst>
      <p:ext uri="{BB962C8B-B14F-4D97-AF65-F5344CB8AC3E}">
        <p14:creationId xmlns:p14="http://schemas.microsoft.com/office/powerpoint/2010/main" val="1665002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477" y="177421"/>
            <a:ext cx="11900847" cy="6496333"/>
          </a:xfrm>
        </p:spPr>
        <p:txBody>
          <a:bodyPr>
            <a:normAutofit fontScale="92500" lnSpcReduction="10000"/>
          </a:bodyPr>
          <a:lstStyle/>
          <a:p>
            <a:pPr>
              <a:buFont typeface="Wingdings" panose="05000000000000000000" pitchFamily="2" charset="2"/>
              <a:buChar char="v"/>
            </a:pPr>
            <a:r>
              <a:rPr lang="en-US" dirty="0"/>
              <a:t> </a:t>
            </a:r>
            <a:r>
              <a:rPr lang="en-US" sz="3000" dirty="0"/>
              <a:t>For example, if we wanted to turn the part of the following paragraph fragment into a list &lt;p&gt;At Mozilla, we’re a global community of technologists, thinkers, and builders working together ... &lt;/p&gt;</a:t>
            </a:r>
          </a:p>
          <a:p>
            <a:pPr marL="0" indent="0">
              <a:buNone/>
            </a:pPr>
            <a:endParaRPr lang="en-US" sz="3000" dirty="0"/>
          </a:p>
          <a:p>
            <a:pPr marL="0" indent="0">
              <a:buNone/>
            </a:pPr>
            <a:r>
              <a:rPr lang="en-US" sz="3000" dirty="0"/>
              <a:t>Copy to Clipboard </a:t>
            </a:r>
          </a:p>
          <a:p>
            <a:endParaRPr lang="en-US" sz="3000" dirty="0"/>
          </a:p>
          <a:p>
            <a:pPr marL="0" indent="0">
              <a:buNone/>
            </a:pPr>
            <a:r>
              <a:rPr lang="en-US" sz="3000" dirty="0"/>
              <a:t>We could modify the markup to this: </a:t>
            </a:r>
          </a:p>
          <a:p>
            <a:pPr marL="0" indent="0">
              <a:buNone/>
            </a:pPr>
            <a:endParaRPr lang="en-US" sz="3000" dirty="0"/>
          </a:p>
          <a:p>
            <a:pPr marL="0" indent="0">
              <a:buNone/>
            </a:pPr>
            <a:r>
              <a:rPr lang="en-US" sz="3000" dirty="0"/>
              <a:t>&lt;p&gt;At Mozilla, we’re a global community of&lt;/p&gt; &lt;</a:t>
            </a:r>
            <a:r>
              <a:rPr lang="en-US" sz="3000" dirty="0" err="1"/>
              <a:t>ul</a:t>
            </a:r>
            <a:r>
              <a:rPr lang="en-US" sz="3000" dirty="0"/>
              <a:t>&gt; </a:t>
            </a:r>
          </a:p>
          <a:p>
            <a:pPr marL="0" indent="0">
              <a:buNone/>
            </a:pPr>
            <a:r>
              <a:rPr lang="en-US" sz="3000" dirty="0"/>
              <a:t>&lt;li&gt;technologists&lt;/li&gt; </a:t>
            </a:r>
          </a:p>
          <a:p>
            <a:pPr marL="0" indent="0">
              <a:buNone/>
            </a:pPr>
            <a:r>
              <a:rPr lang="en-US" sz="3000" dirty="0"/>
              <a:t>&lt;li&gt;thinkers&lt;/li&gt; </a:t>
            </a:r>
          </a:p>
          <a:p>
            <a:pPr marL="0" indent="0">
              <a:buNone/>
            </a:pPr>
            <a:r>
              <a:rPr lang="en-US" sz="3000" dirty="0"/>
              <a:t>&lt;li&gt;builders&lt;/li&gt; </a:t>
            </a:r>
          </a:p>
          <a:p>
            <a:pPr marL="0" indent="0">
              <a:buNone/>
            </a:pPr>
            <a:endParaRPr lang="en-US" sz="3000" dirty="0"/>
          </a:p>
          <a:p>
            <a:pPr marL="0" indent="0">
              <a:buNone/>
            </a:pPr>
            <a:r>
              <a:rPr lang="en-US" sz="3000" dirty="0"/>
              <a:t>&lt;/</a:t>
            </a:r>
            <a:r>
              <a:rPr lang="en-US" sz="3000" dirty="0" err="1"/>
              <a:t>ul</a:t>
            </a:r>
            <a:r>
              <a:rPr lang="en-US" sz="3000" dirty="0"/>
              <a:t>&gt; &lt;p&gt;working together ... &lt;/p&gt;</a:t>
            </a:r>
          </a:p>
        </p:txBody>
      </p:sp>
    </p:spTree>
    <p:extLst>
      <p:ext uri="{BB962C8B-B14F-4D97-AF65-F5344CB8AC3E}">
        <p14:creationId xmlns:p14="http://schemas.microsoft.com/office/powerpoint/2010/main" val="840290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361"/>
            <a:ext cx="9613861" cy="1080938"/>
          </a:xfrm>
        </p:spPr>
        <p:txBody>
          <a:bodyPr/>
          <a:lstStyle/>
          <a:p>
            <a:r>
              <a:rPr lang="en-US" b="1" dirty="0"/>
              <a:t>“LINKS”</a:t>
            </a:r>
          </a:p>
        </p:txBody>
      </p:sp>
      <p:sp>
        <p:nvSpPr>
          <p:cNvPr id="3" name="Content Placeholder 2"/>
          <p:cNvSpPr>
            <a:spLocks noGrp="1"/>
          </p:cNvSpPr>
          <p:nvPr>
            <p:ph idx="1"/>
          </p:nvPr>
        </p:nvSpPr>
        <p:spPr>
          <a:xfrm>
            <a:off x="0" y="748037"/>
            <a:ext cx="12296633" cy="6332561"/>
          </a:xfrm>
        </p:spPr>
        <p:txBody>
          <a:bodyPr>
            <a:normAutofit lnSpcReduction="10000"/>
          </a:bodyPr>
          <a:lstStyle/>
          <a:p>
            <a:pPr>
              <a:buFont typeface="Wingdings" panose="05000000000000000000" pitchFamily="2" charset="2"/>
              <a:buChar char="v"/>
            </a:pPr>
            <a:r>
              <a:rPr lang="en-US" dirty="0"/>
              <a:t>Links are very important — they are what makes the web a web! To add a link, we need to use a simple element — &lt;a&gt; — "a" being the short form for "anchor". To make text within your paragraph into a link, follow these steps: </a:t>
            </a:r>
          </a:p>
          <a:p>
            <a:pPr marL="0" indent="0">
              <a:buNone/>
            </a:pPr>
            <a:r>
              <a:rPr lang="en-US" dirty="0"/>
              <a:t>Choose some text. We chose the text "Mozilla Manifesto". Wrap the text in an &lt;a&gt; element, as shown below: &lt;a&gt;Mozilla Manifesto&lt;/a&gt; Copy to Clipboard Give the &lt;a&gt; element an </a:t>
            </a:r>
            <a:r>
              <a:rPr lang="en-US" dirty="0" err="1"/>
              <a:t>href</a:t>
            </a:r>
            <a:r>
              <a:rPr lang="en-US" dirty="0"/>
              <a:t> attribute, as shown below:</a:t>
            </a:r>
          </a:p>
          <a:p>
            <a:pPr marL="0" indent="0">
              <a:buNone/>
            </a:pPr>
            <a:r>
              <a:rPr lang="en-US" dirty="0"/>
              <a:t>&lt;a </a:t>
            </a:r>
            <a:r>
              <a:rPr lang="en-US" dirty="0" err="1"/>
              <a:t>href</a:t>
            </a:r>
            <a:r>
              <a:rPr lang="en-US" dirty="0"/>
              <a:t>=""&gt;Mozilla Manifesto&lt;/a&gt; Copy to Clipboard Fill in the value of this attribute with the web address that you want the link to link to: </a:t>
            </a:r>
          </a:p>
          <a:p>
            <a:pPr marL="0" indent="0">
              <a:buNone/>
            </a:pPr>
            <a:r>
              <a:rPr lang="en-US" dirty="0"/>
              <a:t>&lt;a </a:t>
            </a:r>
            <a:r>
              <a:rPr lang="en-US" dirty="0" err="1"/>
              <a:t>href</a:t>
            </a:r>
            <a:r>
              <a:rPr lang="en-US" dirty="0"/>
              <a:t>="</a:t>
            </a:r>
            <a:r>
              <a:rPr lang="en-US" u="sng" dirty="0">
                <a:hlinkClick r:id="rId2"/>
              </a:rPr>
              <a:t>https://www.mozilla.org/en-US/about/manifesto/</a:t>
            </a:r>
            <a:r>
              <a:rPr lang="en-US" dirty="0"/>
              <a:t>"&gt;Mozilla Manifesto&lt;/a&gt; </a:t>
            </a:r>
          </a:p>
          <a:p>
            <a:pPr marL="0" indent="0">
              <a:buNone/>
            </a:pPr>
            <a:r>
              <a:rPr lang="en-US" dirty="0"/>
              <a:t>Copy to Clipboard You might get unexpected results if you omit the https:// or http:// part, called the protocol, at the beginning of the web address. After making a link, click it to make sure it is sending you where you wanted it to.</a:t>
            </a:r>
          </a:p>
          <a:p>
            <a:pPr marL="0" indent="0">
              <a:buNone/>
            </a:pPr>
            <a:r>
              <a:rPr lang="en-US" u="sng" dirty="0">
                <a:hlinkClick r:id="rId3"/>
              </a:rPr>
              <a:t>Ref: https://developer.mozilla.org/en</a:t>
            </a:r>
          </a:p>
          <a:p>
            <a:pPr marL="0" indent="0">
              <a:buNone/>
            </a:pPr>
            <a:r>
              <a:rPr lang="en-US" u="sng" dirty="0">
                <a:hlinkClick r:id="rId3"/>
              </a:rPr>
              <a:t>US/docs/Learn/</a:t>
            </a:r>
            <a:r>
              <a:rPr lang="en-US" u="sng" dirty="0" err="1">
                <a:hlinkClick r:id="rId3"/>
              </a:rPr>
              <a:t>Getting_started_with_the_web</a:t>
            </a:r>
            <a:r>
              <a:rPr lang="en-US" u="sng" dirty="0">
                <a:hlinkClick r:id="rId3"/>
              </a:rPr>
              <a:t>/</a:t>
            </a:r>
            <a:r>
              <a:rPr lang="en-US" u="sng" dirty="0" err="1">
                <a:hlinkClick r:id="rId3"/>
              </a:rPr>
              <a:t>HTML_basics</a:t>
            </a:r>
            <a:endParaRPr lang="en-US" dirty="0"/>
          </a:p>
          <a:p>
            <a:pPr marL="0" indent="0">
              <a:buNone/>
            </a:pPr>
            <a:endParaRPr lang="en-US" dirty="0"/>
          </a:p>
          <a:p>
            <a:pPr marL="0" indent="0">
              <a:buNone/>
            </a:pPr>
            <a:br>
              <a:rPr lang="en-US" dirty="0"/>
            </a:br>
            <a:endParaRPr lang="en-US" dirty="0"/>
          </a:p>
        </p:txBody>
      </p:sp>
    </p:spTree>
    <p:extLst>
      <p:ext uri="{BB962C8B-B14F-4D97-AF65-F5344CB8AC3E}">
        <p14:creationId xmlns:p14="http://schemas.microsoft.com/office/powerpoint/2010/main" val="227139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6858000"/>
          </a:xfrm>
        </p:spPr>
        <p:txBody>
          <a:bodyPr>
            <a:normAutofit/>
          </a:bodyPr>
          <a:lstStyle/>
          <a:p>
            <a:pPr algn="ctr"/>
            <a:r>
              <a:rPr lang="en-US" sz="7200" b="1" i="1" dirty="0">
                <a:latin typeface="Algerian" panose="04020705040A02060702" pitchFamily="82" charset="0"/>
              </a:rPr>
              <a:t>CSS </a:t>
            </a:r>
            <a:br>
              <a:rPr lang="en-US" sz="7200" b="1" i="1" dirty="0">
                <a:latin typeface="Algerian" panose="04020705040A02060702" pitchFamily="82" charset="0"/>
              </a:rPr>
            </a:br>
            <a:r>
              <a:rPr lang="en-US" sz="3200" b="1" i="1" dirty="0">
                <a:latin typeface="+mn-lt"/>
              </a:rPr>
              <a:t>(Cascading Style Sheets)</a:t>
            </a:r>
            <a:endParaRPr lang="en-US" sz="3200" i="1" dirty="0">
              <a:latin typeface="+mn-lt"/>
            </a:endParaRPr>
          </a:p>
        </p:txBody>
      </p:sp>
    </p:spTree>
    <p:extLst>
      <p:ext uri="{BB962C8B-B14F-4D97-AF65-F5344CB8AC3E}">
        <p14:creationId xmlns:p14="http://schemas.microsoft.com/office/powerpoint/2010/main" val="579598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229"/>
            <a:ext cx="9613861" cy="1080938"/>
          </a:xfrm>
        </p:spPr>
        <p:txBody>
          <a:bodyPr/>
          <a:lstStyle/>
          <a:p>
            <a:r>
              <a:rPr lang="en-US" b="1" dirty="0"/>
              <a:t>CSS (Cascading Style Sheets)</a:t>
            </a:r>
          </a:p>
        </p:txBody>
      </p:sp>
      <p:sp>
        <p:nvSpPr>
          <p:cNvPr id="3" name="Content Placeholder 2"/>
          <p:cNvSpPr>
            <a:spLocks noGrp="1"/>
          </p:cNvSpPr>
          <p:nvPr>
            <p:ph idx="1"/>
          </p:nvPr>
        </p:nvSpPr>
        <p:spPr>
          <a:xfrm>
            <a:off x="0" y="641446"/>
            <a:ext cx="12192000" cy="6216554"/>
          </a:xfrm>
        </p:spPr>
        <p:txBody>
          <a:bodyPr/>
          <a:lstStyle/>
          <a:p>
            <a:pPr>
              <a:buFont typeface="Wingdings" panose="05000000000000000000" pitchFamily="2" charset="2"/>
              <a:buChar char="v"/>
            </a:pPr>
            <a:endParaRPr lang="en-US" dirty="0"/>
          </a:p>
          <a:p>
            <a:pPr>
              <a:buFont typeface="Wingdings" panose="05000000000000000000" pitchFamily="2" charset="2"/>
              <a:buChar char="v"/>
            </a:pPr>
            <a:r>
              <a:rPr lang="en-US" dirty="0"/>
              <a:t>is the code that styles web content. CSS basics walks through what you need to get started. We'll answer questions like: How do I make text red? How do I make content display at a certain location in the (webpage) layout? How do I decorate my webpage with background images and colors?</a:t>
            </a:r>
          </a:p>
          <a:p>
            <a:pPr marL="0" indent="0">
              <a:buNone/>
            </a:pPr>
            <a:r>
              <a:rPr lang="en-US" dirty="0"/>
              <a:t>Like HTML, CSS is not a programming language. It's not a markup language either. CSS is a style sheet language. CSS is what you use to selectively style HTML elements. For example, this CSS selects paragraph text, setting the color to red:</a:t>
            </a:r>
          </a:p>
          <a:p>
            <a:pPr marL="0" indent="0">
              <a:buNone/>
            </a:pPr>
            <a:r>
              <a:rPr lang="en-US" dirty="0"/>
              <a:t>p { color: red; </a:t>
            </a:r>
          </a:p>
          <a:p>
            <a:pPr marL="0" indent="0">
              <a:buNone/>
            </a:pPr>
            <a:r>
              <a:rPr lang="en-US" dirty="0"/>
              <a:t>} </a:t>
            </a:r>
          </a:p>
          <a:p>
            <a:pPr marL="0" indent="0">
              <a:buNone/>
            </a:pPr>
            <a:endParaRPr lang="en-US" dirty="0"/>
          </a:p>
          <a:p>
            <a:pPr marL="0" indent="0">
              <a:buNone/>
            </a:pPr>
            <a:r>
              <a:rPr lang="en-US" dirty="0"/>
              <a:t>Copy to Clipboard Let's try it out! Using a text editor, paste the three lines of CSS (above) into a new file. Save the file as style.css in a directory named styles.</a:t>
            </a:r>
          </a:p>
        </p:txBody>
      </p:sp>
    </p:spTree>
    <p:extLst>
      <p:ext uri="{BB962C8B-B14F-4D97-AF65-F5344CB8AC3E}">
        <p14:creationId xmlns:p14="http://schemas.microsoft.com/office/powerpoint/2010/main" val="112427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7200" b="1" i="1" dirty="0">
                <a:latin typeface="Algerian" panose="04020705040A02060702" pitchFamily="82" charset="0"/>
              </a:rPr>
              <a:t>JAVASCRIPT</a:t>
            </a:r>
          </a:p>
        </p:txBody>
      </p:sp>
    </p:spTree>
    <p:extLst>
      <p:ext uri="{BB962C8B-B14F-4D97-AF65-F5344CB8AC3E}">
        <p14:creationId xmlns:p14="http://schemas.microsoft.com/office/powerpoint/2010/main" val="1640042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239"/>
            <a:ext cx="9635319" cy="859809"/>
          </a:xfrm>
        </p:spPr>
        <p:txBody>
          <a:bodyPr/>
          <a:lstStyle/>
          <a:p>
            <a:r>
              <a:rPr lang="en-US" b="1" dirty="0"/>
              <a:t>“JAVASCRIPT”</a:t>
            </a:r>
          </a:p>
        </p:txBody>
      </p:sp>
      <p:sp>
        <p:nvSpPr>
          <p:cNvPr id="3" name="Content Placeholder 2"/>
          <p:cNvSpPr>
            <a:spLocks noGrp="1"/>
          </p:cNvSpPr>
          <p:nvPr>
            <p:ph idx="1"/>
          </p:nvPr>
        </p:nvSpPr>
        <p:spPr>
          <a:xfrm>
            <a:off x="0" y="1125940"/>
            <a:ext cx="12192000" cy="5732060"/>
          </a:xfrm>
        </p:spPr>
        <p:txBody>
          <a:bodyPr>
            <a:normAutofit/>
          </a:bodyPr>
          <a:lstStyle/>
          <a:p>
            <a:pPr>
              <a:buFont typeface="Wingdings" panose="05000000000000000000" pitchFamily="2" charset="2"/>
              <a:buChar char="v"/>
            </a:pPr>
            <a:r>
              <a:rPr lang="en-US" sz="3000" dirty="0"/>
              <a:t>JavaScript is a programming language that adds interactivity to your website. This happens in games, in the behavior of responses when buttons are pressed or with data entry on forms; with dynamic styling; with animation, etc. This article helps you get started with JavaScript and furthers your understanding of what is possible.</a:t>
            </a:r>
          </a:p>
          <a:p>
            <a:pPr>
              <a:buFont typeface="Wingdings" panose="05000000000000000000" pitchFamily="2" charset="2"/>
              <a:buChar char="v"/>
            </a:pPr>
            <a:endParaRPr lang="en-US" sz="3000" dirty="0"/>
          </a:p>
          <a:p>
            <a:pPr>
              <a:buFont typeface="Wingdings" panose="05000000000000000000" pitchFamily="2" charset="2"/>
              <a:buChar char="v"/>
            </a:pPr>
            <a:endParaRPr lang="en-US" sz="3000" dirty="0"/>
          </a:p>
          <a:p>
            <a:pPr>
              <a:buFont typeface="Wingdings" panose="05000000000000000000" pitchFamily="2" charset="2"/>
              <a:buChar char="v"/>
            </a:pPr>
            <a:r>
              <a:rPr lang="en-US" sz="3000" dirty="0"/>
              <a:t>JavaScript is versatile and beginner-friendly. With more experience, you'll be able to create games, animated 2D and 3D graphics, comprehensive database-driven apps, and much more!</a:t>
            </a:r>
          </a:p>
        </p:txBody>
      </p:sp>
    </p:spTree>
    <p:extLst>
      <p:ext uri="{BB962C8B-B14F-4D97-AF65-F5344CB8AC3E}">
        <p14:creationId xmlns:p14="http://schemas.microsoft.com/office/powerpoint/2010/main" val="198969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p:spPr>
        <p:txBody>
          <a:bodyPr>
            <a:normAutofit/>
          </a:bodyPr>
          <a:lstStyle/>
          <a:p>
            <a:pPr algn="ctr"/>
            <a:r>
              <a:rPr lang="en-US" sz="7200" b="1" i="1" dirty="0">
                <a:latin typeface="Algerian" panose="04020705040A02060702" pitchFamily="82" charset="0"/>
              </a:rPr>
              <a:t>XAMPP</a:t>
            </a:r>
            <a:br>
              <a:rPr lang="en-US" sz="7200" b="1" i="1" dirty="0">
                <a:latin typeface="Algerian" panose="04020705040A02060702" pitchFamily="82" charset="0"/>
              </a:rPr>
            </a:br>
            <a:r>
              <a:rPr lang="en-US" sz="3200" b="1" dirty="0"/>
              <a:t>(cross-platform, Apache, MySQL, PHP and Perl)</a:t>
            </a:r>
            <a:br>
              <a:rPr lang="en-US" sz="3200" b="1" i="1" dirty="0">
                <a:latin typeface="Algerian" panose="04020705040A02060702" pitchFamily="82" charset="0"/>
              </a:rPr>
            </a:br>
            <a:endParaRPr lang="en-US" sz="3200" b="1" i="1" dirty="0">
              <a:latin typeface="Algerian" panose="04020705040A02060702" pitchFamily="82" charset="0"/>
            </a:endParaRPr>
          </a:p>
        </p:txBody>
      </p:sp>
    </p:spTree>
    <p:extLst>
      <p:ext uri="{BB962C8B-B14F-4D97-AF65-F5344CB8AC3E}">
        <p14:creationId xmlns:p14="http://schemas.microsoft.com/office/powerpoint/2010/main" val="30728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539785" cy="914400"/>
          </a:xfrm>
        </p:spPr>
        <p:txBody>
          <a:bodyPr/>
          <a:lstStyle/>
          <a:p>
            <a:r>
              <a:rPr lang="en-US" dirty="0"/>
              <a:t>“XAMPP”</a:t>
            </a:r>
          </a:p>
        </p:txBody>
      </p:sp>
      <p:sp>
        <p:nvSpPr>
          <p:cNvPr id="3" name="Content Placeholder 2"/>
          <p:cNvSpPr>
            <a:spLocks noGrp="1"/>
          </p:cNvSpPr>
          <p:nvPr>
            <p:ph idx="1"/>
          </p:nvPr>
        </p:nvSpPr>
        <p:spPr>
          <a:xfrm>
            <a:off x="1" y="914400"/>
            <a:ext cx="12191999" cy="4865427"/>
          </a:xfrm>
        </p:spPr>
        <p:txBody>
          <a:bodyPr>
            <a:noAutofit/>
          </a:bodyPr>
          <a:lstStyle/>
          <a:p>
            <a:pPr>
              <a:buFont typeface="Wingdings" panose="05000000000000000000" pitchFamily="2" charset="2"/>
              <a:buChar char="v"/>
            </a:pPr>
            <a:r>
              <a:rPr lang="en-US" sz="2600" dirty="0"/>
              <a:t>is a software distribution which provides the Apache web server, MySQL database (actually </a:t>
            </a:r>
            <a:r>
              <a:rPr lang="en-US" sz="2600" dirty="0" err="1"/>
              <a:t>MariaDB</a:t>
            </a:r>
            <a:r>
              <a:rPr lang="en-US" sz="2600" dirty="0"/>
              <a:t>), </a:t>
            </a:r>
            <a:r>
              <a:rPr lang="en-US" sz="2600" dirty="0" err="1"/>
              <a:t>Php</a:t>
            </a:r>
            <a:r>
              <a:rPr lang="en-US" sz="2600" dirty="0"/>
              <a:t> and Perl (as command-line executables and Apache modules) all in one package. It is available for Windows, MAC and Linux systems. No configuration is necessary to integrate </a:t>
            </a:r>
            <a:r>
              <a:rPr lang="en-US" sz="2600" dirty="0" err="1"/>
              <a:t>Php</a:t>
            </a:r>
            <a:r>
              <a:rPr lang="en-US" sz="2600" dirty="0"/>
              <a:t> with MySQL.</a:t>
            </a:r>
          </a:p>
          <a:p>
            <a:pPr>
              <a:buFont typeface="Wingdings" panose="05000000000000000000" pitchFamily="2" charset="2"/>
              <a:buChar char="v"/>
            </a:pPr>
            <a:r>
              <a:rPr lang="en-US" sz="2600" dirty="0"/>
              <a:t>It is a great fit for this course and provides a relatively painless installation and way to manage the configuration changes. Also provided is </a:t>
            </a:r>
            <a:r>
              <a:rPr lang="en-US" sz="2600" dirty="0" err="1"/>
              <a:t>PhpMyadmin</a:t>
            </a:r>
            <a:r>
              <a:rPr lang="en-US" sz="2600" dirty="0"/>
              <a:t> which gives a GUI tool for managing your MySQL databases. I would highly recommend installing this for Windows. It doesn't exclude you from other competing software installations, it just gives an easy way to get going. For Ubuntu Linux systems, I still would recommend installing Apache/MySQL/</a:t>
            </a:r>
            <a:r>
              <a:rPr lang="en-US" sz="2600" dirty="0" err="1"/>
              <a:t>Php</a:t>
            </a:r>
            <a:r>
              <a:rPr lang="en-US" sz="2600" dirty="0"/>
              <a:t>/</a:t>
            </a:r>
            <a:r>
              <a:rPr lang="en-US" sz="2600" dirty="0" err="1"/>
              <a:t>PhpMyadmin</a:t>
            </a:r>
            <a:r>
              <a:rPr lang="en-US" sz="2600" dirty="0"/>
              <a:t> through Ubuntu packages. The XAMPP download site which I use is:</a:t>
            </a:r>
          </a:p>
          <a:p>
            <a:pPr marL="0" indent="0">
              <a:buNone/>
            </a:pPr>
            <a:endParaRPr lang="en-US" sz="2600" u="sng" dirty="0">
              <a:hlinkClick r:id="rId2"/>
            </a:endParaRPr>
          </a:p>
          <a:p>
            <a:pPr marL="0" indent="0">
              <a:buNone/>
            </a:pPr>
            <a:r>
              <a:rPr lang="en-US" sz="2600" u="sng" dirty="0">
                <a:hlinkClick r:id="rId2"/>
              </a:rPr>
              <a:t>https://www.apachefriends.org/</a:t>
            </a:r>
            <a:r>
              <a:rPr lang="en-US" sz="2600" dirty="0"/>
              <a:t> The installation I'm describing uses </a:t>
            </a:r>
            <a:r>
              <a:rPr lang="en-US" sz="2600" dirty="0" err="1"/>
              <a:t>Php</a:t>
            </a:r>
            <a:r>
              <a:rPr lang="en-US" sz="2600" dirty="0"/>
              <a:t> 7.3.</a:t>
            </a:r>
          </a:p>
        </p:txBody>
      </p:sp>
    </p:spTree>
    <p:extLst>
      <p:ext uri="{BB962C8B-B14F-4D97-AF65-F5344CB8AC3E}">
        <p14:creationId xmlns:p14="http://schemas.microsoft.com/office/powerpoint/2010/main" val="206567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842" y="204716"/>
            <a:ext cx="10631606" cy="4148920"/>
          </a:xfrm>
        </p:spPr>
        <p:txBody>
          <a:bodyPr>
            <a:normAutofit/>
          </a:bodyPr>
          <a:lstStyle/>
          <a:p>
            <a:pPr marL="457200" indent="-457200">
              <a:buFont typeface="Wingdings" panose="05000000000000000000" pitchFamily="2" charset="2"/>
              <a:buChar char="v"/>
            </a:pPr>
            <a:r>
              <a:rPr lang="en-US" sz="3600" dirty="0"/>
              <a:t>The MySQL clients The MySQL Client executables are located in the directory C:\xampp\mysql\bin The most important one is the client program mysql.exe.</a:t>
            </a:r>
            <a:br>
              <a:rPr lang="en-US" sz="3600" dirty="0"/>
            </a:br>
            <a:endParaRPr lang="en-US" sz="3600" dirty="0"/>
          </a:p>
        </p:txBody>
      </p:sp>
      <p:sp>
        <p:nvSpPr>
          <p:cNvPr id="3" name="Text Placeholder 2"/>
          <p:cNvSpPr>
            <a:spLocks noGrp="1"/>
          </p:cNvSpPr>
          <p:nvPr>
            <p:ph type="body" sz="half" idx="2"/>
          </p:nvPr>
        </p:nvSpPr>
        <p:spPr>
          <a:xfrm>
            <a:off x="354842" y="4626592"/>
            <a:ext cx="10345003" cy="1448768"/>
          </a:xfrm>
        </p:spPr>
        <p:txBody>
          <a:bodyPr>
            <a:normAutofit/>
          </a:bodyPr>
          <a:lstStyle/>
          <a:p>
            <a:r>
              <a:rPr lang="en-US" sz="2800" u="sng" dirty="0">
                <a:hlinkClick r:id="rId2"/>
              </a:rPr>
              <a:t>Ref: https://www.cs.wcupa.edu/rkline/index/xampp.html</a:t>
            </a:r>
            <a:endParaRPr lang="en-US" sz="2800" dirty="0"/>
          </a:p>
          <a:p>
            <a:endParaRPr lang="en-US" sz="2800" dirty="0"/>
          </a:p>
        </p:txBody>
      </p:sp>
    </p:spTree>
    <p:extLst>
      <p:ext uri="{BB962C8B-B14F-4D97-AF65-F5344CB8AC3E}">
        <p14:creationId xmlns:p14="http://schemas.microsoft.com/office/powerpoint/2010/main" val="233208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183" y="725932"/>
            <a:ext cx="9613861" cy="1080938"/>
          </a:xfrm>
        </p:spPr>
        <p:txBody>
          <a:bodyPr/>
          <a:lstStyle/>
          <a:p>
            <a:endParaRPr lang="en-US" dirty="0"/>
          </a:p>
        </p:txBody>
      </p:sp>
      <p:sp>
        <p:nvSpPr>
          <p:cNvPr id="4" name="Content Placeholder 3"/>
          <p:cNvSpPr>
            <a:spLocks noGrp="1"/>
          </p:cNvSpPr>
          <p:nvPr>
            <p:ph sz="half" idx="2"/>
          </p:nvPr>
        </p:nvSpPr>
        <p:spPr>
          <a:xfrm>
            <a:off x="6726887" y="2336873"/>
            <a:ext cx="4700058" cy="3599316"/>
          </a:xfrm>
        </p:spPr>
        <p:txBody>
          <a:bodyPr/>
          <a:lstStyle/>
          <a:p>
            <a:endParaRPr lang="en-US"/>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183" y="1983862"/>
            <a:ext cx="5787780" cy="4771779"/>
          </a:xfrm>
        </p:spPr>
      </p:pic>
    </p:spTree>
    <p:extLst>
      <p:ext uri="{BB962C8B-B14F-4D97-AF65-F5344CB8AC3E}">
        <p14:creationId xmlns:p14="http://schemas.microsoft.com/office/powerpoint/2010/main" val="3657092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609600"/>
            <a:ext cx="10373089" cy="5699760"/>
          </a:xfrm>
        </p:spPr>
        <p:txBody>
          <a:bodyPr>
            <a:normAutofit/>
          </a:bodyPr>
          <a:lstStyle/>
          <a:p>
            <a:pPr algn="ctr"/>
            <a:r>
              <a:rPr lang="en-US" sz="7200" b="1" i="1" dirty="0">
                <a:latin typeface="Algerian" panose="04020705040A02060702" pitchFamily="82" charset="0"/>
              </a:rPr>
              <a:t>Web programming</a:t>
            </a:r>
          </a:p>
        </p:txBody>
      </p:sp>
    </p:spTree>
    <p:extLst>
      <p:ext uri="{BB962C8B-B14F-4D97-AF65-F5344CB8AC3E}">
        <p14:creationId xmlns:p14="http://schemas.microsoft.com/office/powerpoint/2010/main" val="274682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730" y="683143"/>
            <a:ext cx="9613861" cy="1080938"/>
          </a:xfrm>
        </p:spPr>
        <p:txBody>
          <a:bodyPr/>
          <a:lstStyle/>
          <a:p>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68787" y="2024168"/>
            <a:ext cx="5755110" cy="4731474"/>
          </a:xfrm>
        </p:spPr>
      </p:pic>
      <p:sp>
        <p:nvSpPr>
          <p:cNvPr id="4" name="Content Placeholder 3"/>
          <p:cNvSpPr>
            <a:spLocks noGrp="1"/>
          </p:cNvSpPr>
          <p:nvPr>
            <p:ph sz="half" idx="2"/>
          </p:nvPr>
        </p:nvSpPr>
        <p:spPr>
          <a:xfrm>
            <a:off x="871997" y="2456597"/>
            <a:ext cx="4700058" cy="3599316"/>
          </a:xfrm>
        </p:spPr>
        <p:txBody>
          <a:bodyPr/>
          <a:lstStyle/>
          <a:p>
            <a:endParaRPr lang="en-US" dirty="0"/>
          </a:p>
        </p:txBody>
      </p:sp>
    </p:spTree>
    <p:extLst>
      <p:ext uri="{BB962C8B-B14F-4D97-AF65-F5344CB8AC3E}">
        <p14:creationId xmlns:p14="http://schemas.microsoft.com/office/powerpoint/2010/main" val="552950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0105" y="2019869"/>
            <a:ext cx="5579552" cy="4549143"/>
          </a:xfrm>
        </p:spPr>
      </p:pic>
      <p:sp>
        <p:nvSpPr>
          <p:cNvPr id="4" name="Content Placeholder 3"/>
          <p:cNvSpPr>
            <a:spLocks noGrp="1"/>
          </p:cNvSpPr>
          <p:nvPr>
            <p:ph sz="half" idx="2"/>
          </p:nvPr>
        </p:nvSpPr>
        <p:spPr>
          <a:xfrm>
            <a:off x="5880725" y="2364168"/>
            <a:ext cx="4700058" cy="3599316"/>
          </a:xfrm>
        </p:spPr>
        <p:txBody>
          <a:bodyPr/>
          <a:lstStyle/>
          <a:p>
            <a:endParaRPr lang="en-US" dirty="0"/>
          </a:p>
        </p:txBody>
      </p:sp>
    </p:spTree>
    <p:extLst>
      <p:ext uri="{BB962C8B-B14F-4D97-AF65-F5344CB8AC3E}">
        <p14:creationId xmlns:p14="http://schemas.microsoft.com/office/powerpoint/2010/main" val="4129136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352774" y="2295929"/>
            <a:ext cx="4698358" cy="3599316"/>
          </a:xfrm>
        </p:spPr>
        <p:txBody>
          <a:bodyPr/>
          <a:lstStyle/>
          <a:p>
            <a:endParaRPr lang="en-US"/>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78678" y="1105469"/>
            <a:ext cx="6748062" cy="5547815"/>
          </a:xfrm>
        </p:spPr>
      </p:pic>
    </p:spTree>
    <p:extLst>
      <p:ext uri="{BB962C8B-B14F-4D97-AF65-F5344CB8AC3E}">
        <p14:creationId xmlns:p14="http://schemas.microsoft.com/office/powerpoint/2010/main" val="568350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0088" y="1542198"/>
            <a:ext cx="6270741" cy="5112686"/>
          </a:xfrm>
        </p:spPr>
      </p:pic>
      <p:sp>
        <p:nvSpPr>
          <p:cNvPr id="4" name="Content Placeholder 3"/>
          <p:cNvSpPr>
            <a:spLocks noGrp="1"/>
          </p:cNvSpPr>
          <p:nvPr>
            <p:ph sz="half" idx="2"/>
          </p:nvPr>
        </p:nvSpPr>
        <p:spPr>
          <a:xfrm>
            <a:off x="6672296" y="2364168"/>
            <a:ext cx="4700058" cy="3599316"/>
          </a:xfrm>
        </p:spPr>
        <p:txBody>
          <a:bodyPr/>
          <a:lstStyle/>
          <a:p>
            <a:endParaRPr lang="en-US" dirty="0"/>
          </a:p>
        </p:txBody>
      </p:sp>
    </p:spTree>
    <p:extLst>
      <p:ext uri="{BB962C8B-B14F-4D97-AF65-F5344CB8AC3E}">
        <p14:creationId xmlns:p14="http://schemas.microsoft.com/office/powerpoint/2010/main" val="3471674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58" y="684989"/>
            <a:ext cx="9613861" cy="1080938"/>
          </a:xfrm>
        </p:spPr>
        <p:txBody>
          <a:bodyPr/>
          <a:lstStyle/>
          <a:p>
            <a:endParaRPr lang="en-US" dirty="0"/>
          </a:p>
        </p:txBody>
      </p:sp>
      <p:sp>
        <p:nvSpPr>
          <p:cNvPr id="3" name="Content Placeholder 2"/>
          <p:cNvSpPr>
            <a:spLocks noGrp="1"/>
          </p:cNvSpPr>
          <p:nvPr>
            <p:ph sz="half" idx="1"/>
          </p:nvPr>
        </p:nvSpPr>
        <p:spPr/>
        <p:txBody>
          <a:bodyPr/>
          <a:lstStyle/>
          <a:p>
            <a:endParaRPr lang="en-US"/>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59522" y="1269243"/>
            <a:ext cx="6423213" cy="5274860"/>
          </a:xfrm>
        </p:spPr>
      </p:pic>
    </p:spTree>
    <p:extLst>
      <p:ext uri="{BB962C8B-B14F-4D97-AF65-F5344CB8AC3E}">
        <p14:creationId xmlns:p14="http://schemas.microsoft.com/office/powerpoint/2010/main" val="1539899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781" y="1132764"/>
            <a:ext cx="6517384" cy="5403080"/>
          </a:xfrm>
        </p:spPr>
      </p:pic>
      <p:sp>
        <p:nvSpPr>
          <p:cNvPr id="4" name="Content Placeholder 3"/>
          <p:cNvSpPr>
            <a:spLocks noGrp="1"/>
          </p:cNvSpPr>
          <p:nvPr>
            <p:ph sz="half" idx="2"/>
          </p:nvPr>
        </p:nvSpPr>
        <p:spPr>
          <a:xfrm>
            <a:off x="6726887" y="2336347"/>
            <a:ext cx="4700058" cy="3599316"/>
          </a:xfrm>
        </p:spPr>
        <p:txBody>
          <a:bodyPr/>
          <a:lstStyle/>
          <a:p>
            <a:endParaRPr lang="en-US" dirty="0"/>
          </a:p>
        </p:txBody>
      </p:sp>
    </p:spTree>
    <p:extLst>
      <p:ext uri="{BB962C8B-B14F-4D97-AF65-F5344CB8AC3E}">
        <p14:creationId xmlns:p14="http://schemas.microsoft.com/office/powerpoint/2010/main" val="3840442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a:xfrm>
            <a:off x="421013" y="2420183"/>
            <a:ext cx="4698358" cy="3599316"/>
          </a:xfrm>
        </p:spPr>
        <p:txBody>
          <a:bodyPr/>
          <a:lstStyle/>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78678" y="1065715"/>
            <a:ext cx="6729735" cy="5539802"/>
          </a:xfrm>
        </p:spPr>
      </p:pic>
    </p:spTree>
    <p:extLst>
      <p:ext uri="{BB962C8B-B14F-4D97-AF65-F5344CB8AC3E}">
        <p14:creationId xmlns:p14="http://schemas.microsoft.com/office/powerpoint/2010/main" val="1464996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sz="half" idx="2"/>
          </p:nvPr>
        </p:nvSpPr>
        <p:spPr>
          <a:xfrm>
            <a:off x="5976259" y="2011587"/>
            <a:ext cx="6088361" cy="4689464"/>
          </a:xfrm>
        </p:spPr>
        <p:txBody>
          <a:bodyPr>
            <a:normAutofit fontScale="92500"/>
          </a:bodyPr>
          <a:lstStyle/>
          <a:p>
            <a:r>
              <a:rPr lang="en-US" dirty="0"/>
              <a:t>Run XAMPP Control Panel as administrator What you want to run is the XAMPP Control Panel found under XAMPP in the Start menu. Right-click and run this as administrator. Start both MySQL and Apache (unless you have an alternative Apache installation). I do not recommend messing with the Modules service column. When you start MySQL, you should see it running on port 3306. The Apache service gives you access to the Admin buttons next to the services. For Apache Admin, you get: </a:t>
            </a:r>
            <a:r>
              <a:rPr lang="en-US" u="sng" dirty="0">
                <a:hlinkClick r:id="rId2"/>
              </a:rPr>
              <a:t>http://localhost/dashboard</a:t>
            </a:r>
            <a:r>
              <a:rPr lang="en-US" dirty="0"/>
              <a:t> For MySQL Admin you get </a:t>
            </a:r>
            <a:r>
              <a:rPr lang="en-US" dirty="0" err="1"/>
              <a:t>PhpMyadmin</a:t>
            </a:r>
            <a:r>
              <a:rPr lang="en-US" dirty="0"/>
              <a:t>: </a:t>
            </a:r>
            <a:r>
              <a:rPr lang="en-US" u="sng" dirty="0">
                <a:hlinkClick r:id="rId3"/>
              </a:rPr>
              <a:t>http://localhost/phpmyadmin</a:t>
            </a:r>
            <a:endParaRPr lang="en-US" dirty="0"/>
          </a:p>
        </p:txBody>
      </p:sp>
      <p:pic>
        <p:nvPicPr>
          <p:cNvPr id="5" name="Content Placeholder 3">
            <a:extLst>
              <a:ext uri="{FF2B5EF4-FFF2-40B4-BE49-F238E27FC236}">
                <a16:creationId xmlns:a16="http://schemas.microsoft.com/office/drawing/2014/main" id="{2D16249B-D4A1-4689-B36C-9A0E0F63EEE7}"/>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0263" y="325400"/>
            <a:ext cx="5955996" cy="4422769"/>
          </a:xfrm>
        </p:spPr>
      </p:pic>
    </p:spTree>
    <p:extLst>
      <p:ext uri="{BB962C8B-B14F-4D97-AF65-F5344CB8AC3E}">
        <p14:creationId xmlns:p14="http://schemas.microsoft.com/office/powerpoint/2010/main" val="203342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mywebsite</a:t>
            </a:r>
            <a:endParaRPr lang="en-US" dirty="0"/>
          </a:p>
        </p:txBody>
      </p:sp>
      <p:pic>
        <p:nvPicPr>
          <p:cNvPr id="4" name="內容版面配置區 3">
            <a:extLst>
              <a:ext uri="{FF2B5EF4-FFF2-40B4-BE49-F238E27FC236}">
                <a16:creationId xmlns:a16="http://schemas.microsoft.com/office/drawing/2014/main" id="{223CB549-4AFD-463C-9801-87FE18E74897}"/>
              </a:ext>
            </a:extLst>
          </p:cNvPr>
          <p:cNvPicPr>
            <a:picLocks noGrp="1" noChangeAspect="1"/>
          </p:cNvPicPr>
          <p:nvPr>
            <p:ph idx="1"/>
          </p:nvPr>
        </p:nvPicPr>
        <p:blipFill>
          <a:blip r:embed="rId2"/>
          <a:stretch>
            <a:fillRect/>
          </a:stretch>
        </p:blipFill>
        <p:spPr>
          <a:xfrm>
            <a:off x="906011" y="1752680"/>
            <a:ext cx="9388171" cy="4828762"/>
          </a:xfrm>
          <a:prstGeom prst="rect">
            <a:avLst/>
          </a:prstGeom>
        </p:spPr>
      </p:pic>
    </p:spTree>
    <p:extLst>
      <p:ext uri="{BB962C8B-B14F-4D97-AF65-F5344CB8AC3E}">
        <p14:creationId xmlns:p14="http://schemas.microsoft.com/office/powerpoint/2010/main" val="1886890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DD84FEC-7693-4EC2-ACC8-22A00BE1F73B}"/>
              </a:ext>
            </a:extLst>
          </p:cNvPr>
          <p:cNvPicPr>
            <a:picLocks noChangeAspect="1"/>
          </p:cNvPicPr>
          <p:nvPr/>
        </p:nvPicPr>
        <p:blipFill>
          <a:blip r:embed="rId2"/>
          <a:stretch>
            <a:fillRect/>
          </a:stretch>
        </p:blipFill>
        <p:spPr>
          <a:xfrm>
            <a:off x="3942124" y="1201451"/>
            <a:ext cx="8249876" cy="5656549"/>
          </a:xfrm>
          <a:prstGeom prst="rect">
            <a:avLst/>
          </a:prstGeom>
        </p:spPr>
      </p:pic>
      <p:sp>
        <p:nvSpPr>
          <p:cNvPr id="2" name="標題 1">
            <a:extLst>
              <a:ext uri="{FF2B5EF4-FFF2-40B4-BE49-F238E27FC236}">
                <a16:creationId xmlns:a16="http://schemas.microsoft.com/office/drawing/2014/main" id="{0742E9AD-7551-49DE-B59F-7210266B9A11}"/>
              </a:ext>
            </a:extLst>
          </p:cNvPr>
          <p:cNvSpPr>
            <a:spLocks noGrp="1"/>
          </p:cNvSpPr>
          <p:nvPr>
            <p:ph type="title"/>
          </p:nvPr>
        </p:nvSpPr>
        <p:spPr>
          <a:xfrm>
            <a:off x="104502" y="116597"/>
            <a:ext cx="10131425" cy="1456267"/>
          </a:xfrm>
        </p:spPr>
        <p:txBody>
          <a:bodyPr/>
          <a:lstStyle/>
          <a:p>
            <a:r>
              <a:rPr lang="en-US" altLang="zh-TW" b="1" i="1" dirty="0"/>
              <a:t>Myfavoritevideo.html</a:t>
            </a:r>
            <a:endParaRPr lang="zh-TW" altLang="en-US" b="1" i="1" dirty="0"/>
          </a:p>
        </p:txBody>
      </p:sp>
    </p:spTree>
    <p:extLst>
      <p:ext uri="{BB962C8B-B14F-4D97-AF65-F5344CB8AC3E}">
        <p14:creationId xmlns:p14="http://schemas.microsoft.com/office/powerpoint/2010/main" val="229168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97" y="0"/>
            <a:ext cx="9296193" cy="764275"/>
          </a:xfrm>
        </p:spPr>
        <p:txBody>
          <a:bodyPr>
            <a:normAutofit/>
          </a:bodyPr>
          <a:lstStyle/>
          <a:p>
            <a:r>
              <a:rPr lang="en-US" b="1" cap="none" dirty="0"/>
              <a:t>“Web Programming”</a:t>
            </a:r>
          </a:p>
        </p:txBody>
      </p:sp>
      <p:sp>
        <p:nvSpPr>
          <p:cNvPr id="3" name="Content Placeholder 2"/>
          <p:cNvSpPr>
            <a:spLocks noGrp="1"/>
          </p:cNvSpPr>
          <p:nvPr>
            <p:ph idx="1"/>
          </p:nvPr>
        </p:nvSpPr>
        <p:spPr>
          <a:xfrm>
            <a:off x="330959" y="764274"/>
            <a:ext cx="11638128" cy="6093725"/>
          </a:xfrm>
        </p:spPr>
        <p:txBody>
          <a:bodyPr>
            <a:normAutofit/>
          </a:bodyPr>
          <a:lstStyle/>
          <a:p>
            <a:pPr>
              <a:buFont typeface="Wingdings" panose="05000000000000000000" pitchFamily="2" charset="2"/>
              <a:buChar char="v"/>
            </a:pPr>
            <a:endParaRPr lang="en-US" sz="3200" dirty="0"/>
          </a:p>
          <a:p>
            <a:pPr>
              <a:buFont typeface="Wingdings" panose="05000000000000000000" pitchFamily="2" charset="2"/>
              <a:buChar char="v"/>
            </a:pPr>
            <a:r>
              <a:rPr lang="en-US" sz="3200" dirty="0"/>
              <a:t>Web programming refers to the writing, markup and coding involved in Web development, which includes Web content, Web client and server scripting and network security. The most common languages used for Web programming are XML, HTML, JavaScript, Perl 5 and PHP. Web programming is different from just programming, which requires interdisciplinary knowledge on the application area, client and server scripting, and database technology.</a:t>
            </a:r>
          </a:p>
        </p:txBody>
      </p:sp>
    </p:spTree>
    <p:extLst>
      <p:ext uri="{BB962C8B-B14F-4D97-AF65-F5344CB8AC3E}">
        <p14:creationId xmlns:p14="http://schemas.microsoft.com/office/powerpoint/2010/main" val="852485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9473EB2C-0175-46FC-8BBC-6BD3BA707DE1}"/>
              </a:ext>
            </a:extLst>
          </p:cNvPr>
          <p:cNvPicPr>
            <a:picLocks noChangeAspect="1"/>
          </p:cNvPicPr>
          <p:nvPr/>
        </p:nvPicPr>
        <p:blipFill>
          <a:blip r:embed="rId2"/>
          <a:stretch>
            <a:fillRect/>
          </a:stretch>
        </p:blipFill>
        <p:spPr>
          <a:xfrm>
            <a:off x="1" y="1851655"/>
            <a:ext cx="12192000" cy="4343974"/>
          </a:xfrm>
          <a:prstGeom prst="rect">
            <a:avLst/>
          </a:prstGeom>
        </p:spPr>
      </p:pic>
      <p:sp>
        <p:nvSpPr>
          <p:cNvPr id="2" name="標題 1">
            <a:extLst>
              <a:ext uri="{FF2B5EF4-FFF2-40B4-BE49-F238E27FC236}">
                <a16:creationId xmlns:a16="http://schemas.microsoft.com/office/drawing/2014/main" id="{74FC00E8-4ABA-4AA8-B9EB-33E6568FB3DE}"/>
              </a:ext>
            </a:extLst>
          </p:cNvPr>
          <p:cNvSpPr>
            <a:spLocks noGrp="1"/>
          </p:cNvSpPr>
          <p:nvPr>
            <p:ph type="title"/>
          </p:nvPr>
        </p:nvSpPr>
        <p:spPr/>
        <p:txBody>
          <a:bodyPr/>
          <a:lstStyle/>
          <a:p>
            <a:r>
              <a:rPr lang="en-US" altLang="zh-TW" b="1" i="1" dirty="0"/>
              <a:t>Quote.html</a:t>
            </a:r>
            <a:endParaRPr lang="zh-TW" altLang="en-US" b="1" i="1" dirty="0"/>
          </a:p>
        </p:txBody>
      </p:sp>
    </p:spTree>
    <p:extLst>
      <p:ext uri="{BB962C8B-B14F-4D97-AF65-F5344CB8AC3E}">
        <p14:creationId xmlns:p14="http://schemas.microsoft.com/office/powerpoint/2010/main" val="1129349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2294047-48C5-489F-ADC4-DA277633C83B}"/>
              </a:ext>
            </a:extLst>
          </p:cNvPr>
          <p:cNvPicPr>
            <a:picLocks noChangeAspect="1"/>
          </p:cNvPicPr>
          <p:nvPr/>
        </p:nvPicPr>
        <p:blipFill>
          <a:blip r:embed="rId2"/>
          <a:stretch>
            <a:fillRect/>
          </a:stretch>
        </p:blipFill>
        <p:spPr>
          <a:xfrm>
            <a:off x="286603" y="2006473"/>
            <a:ext cx="11559653" cy="4667988"/>
          </a:xfrm>
          <a:prstGeom prst="rect">
            <a:avLst/>
          </a:prstGeom>
        </p:spPr>
      </p:pic>
      <p:sp>
        <p:nvSpPr>
          <p:cNvPr id="2" name="標題 1">
            <a:extLst>
              <a:ext uri="{FF2B5EF4-FFF2-40B4-BE49-F238E27FC236}">
                <a16:creationId xmlns:a16="http://schemas.microsoft.com/office/drawing/2014/main" id="{E242D12A-E270-4A00-947D-5D58A3C2D682}"/>
              </a:ext>
            </a:extLst>
          </p:cNvPr>
          <p:cNvSpPr>
            <a:spLocks noGrp="1"/>
          </p:cNvSpPr>
          <p:nvPr>
            <p:ph type="title"/>
          </p:nvPr>
        </p:nvSpPr>
        <p:spPr>
          <a:xfrm>
            <a:off x="891138" y="432179"/>
            <a:ext cx="10131425" cy="1456267"/>
          </a:xfrm>
        </p:spPr>
        <p:txBody>
          <a:bodyPr/>
          <a:lstStyle/>
          <a:p>
            <a:r>
              <a:rPr lang="en-US" altLang="zh-TW" b="1" i="1" dirty="0"/>
              <a:t>Index.html</a:t>
            </a:r>
            <a:endParaRPr lang="zh-TW" altLang="en-US" b="1" i="1" dirty="0"/>
          </a:p>
        </p:txBody>
      </p:sp>
    </p:spTree>
    <p:extLst>
      <p:ext uri="{BB962C8B-B14F-4D97-AF65-F5344CB8AC3E}">
        <p14:creationId xmlns:p14="http://schemas.microsoft.com/office/powerpoint/2010/main" val="5883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53" y="220965"/>
            <a:ext cx="9613861" cy="1080938"/>
          </a:xfrm>
        </p:spPr>
        <p:txBody>
          <a:bodyPr/>
          <a:lstStyle/>
          <a:p>
            <a:r>
              <a:rPr lang="en-US" dirty="0"/>
              <a:t>table1.html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71" y="1412013"/>
            <a:ext cx="11937349" cy="5345766"/>
          </a:xfrm>
        </p:spPr>
      </p:pic>
    </p:spTree>
    <p:extLst>
      <p:ext uri="{BB962C8B-B14F-4D97-AF65-F5344CB8AC3E}">
        <p14:creationId xmlns:p14="http://schemas.microsoft.com/office/powerpoint/2010/main" val="3953099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01" y="330147"/>
            <a:ext cx="9613861" cy="1080938"/>
          </a:xfrm>
        </p:spPr>
        <p:txBody>
          <a:bodyPr/>
          <a:lstStyle/>
          <a:p>
            <a:r>
              <a:rPr lang="en-US" dirty="0"/>
              <a:t>table2.html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137" y="1624083"/>
            <a:ext cx="11541179" cy="5105378"/>
          </a:xfrm>
        </p:spPr>
      </p:pic>
    </p:spTree>
    <p:extLst>
      <p:ext uri="{BB962C8B-B14F-4D97-AF65-F5344CB8AC3E}">
        <p14:creationId xmlns:p14="http://schemas.microsoft.com/office/powerpoint/2010/main" val="3511941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Responsive.html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3761" y="2336800"/>
            <a:ext cx="7028454" cy="3598863"/>
          </a:xfrm>
        </p:spPr>
      </p:pic>
    </p:spTree>
    <p:extLst>
      <p:ext uri="{BB962C8B-B14F-4D97-AF65-F5344CB8AC3E}">
        <p14:creationId xmlns:p14="http://schemas.microsoft.com/office/powerpoint/2010/main" val="727809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Image.html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4249641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Canvas.html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3671599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3017375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Float.html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572927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Textdecoration.html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124318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82734" cy="6858000"/>
          </a:xfrm>
        </p:spPr>
        <p:txBody>
          <a:bodyPr>
            <a:noAutofit/>
          </a:bodyPr>
          <a:lstStyle/>
          <a:p>
            <a:pPr marL="457200" indent="-457200">
              <a:buFont typeface="Wingdings" panose="05000000000000000000" pitchFamily="2" charset="2"/>
              <a:buChar char="v"/>
            </a:pPr>
            <a:r>
              <a:rPr lang="en-US" sz="2800" cap="none" dirty="0">
                <a:latin typeface="Bahnschrift Light" panose="020B0502040204020203" pitchFamily="34" charset="0"/>
              </a:rPr>
              <a:t>Web programming can be briefly categorized into client and server coding. The client side needs programming related to accessing data from users and providing information. It also needs to ensure there are enough plug ins to enrich user experience in a graphic user interface, including security measures. </a:t>
            </a:r>
            <a:br>
              <a:rPr lang="en-US" sz="2800" cap="none" dirty="0">
                <a:latin typeface="Bahnschrift Light" panose="020B0502040204020203" pitchFamily="34" charset="0"/>
              </a:rPr>
            </a:br>
            <a:r>
              <a:rPr lang="en-US" sz="2800" cap="none" dirty="0">
                <a:latin typeface="Bahnschrift Light" panose="020B0502040204020203" pitchFamily="34" charset="0"/>
              </a:rPr>
              <a:t>To improve user experience and related functionalities on the client side, </a:t>
            </a:r>
            <a:r>
              <a:rPr lang="en-US" sz="2800" cap="none" dirty="0" err="1">
                <a:latin typeface="Bahnschrift Light" panose="020B0502040204020203" pitchFamily="34" charset="0"/>
              </a:rPr>
              <a:t>javascript</a:t>
            </a:r>
            <a:r>
              <a:rPr lang="en-US" sz="2800" cap="none" dirty="0">
                <a:latin typeface="Bahnschrift Light" panose="020B0502040204020203" pitchFamily="34" charset="0"/>
              </a:rPr>
              <a:t> is usually used. It is an excellent client-side platform for designing and implementing web applications. HTML5 and CSS3 supports most of the client-side functionality provided by other application frameworks. The server side needs programming mostly related to data retrieval, security and performance. Some of the tools used here include ASP, lotus notes, PHP, java and </a:t>
            </a:r>
            <a:r>
              <a:rPr lang="en-US" sz="2800" cap="none" dirty="0" err="1">
                <a:latin typeface="Bahnschrift Light" panose="020B0502040204020203" pitchFamily="34" charset="0"/>
              </a:rPr>
              <a:t>mysql</a:t>
            </a:r>
            <a:r>
              <a:rPr lang="en-US" sz="2800" cap="none" dirty="0">
                <a:latin typeface="Bahnschrift Light" panose="020B0502040204020203" pitchFamily="34" charset="0"/>
              </a:rPr>
              <a:t>. There are certain tools/platforms that aid in both client- and server-side programming. Some examples of these are </a:t>
            </a:r>
            <a:r>
              <a:rPr lang="en-US" sz="2800" cap="none" dirty="0" err="1">
                <a:latin typeface="Bahnschrift Light" panose="020B0502040204020203" pitchFamily="34" charset="0"/>
              </a:rPr>
              <a:t>opa</a:t>
            </a:r>
            <a:r>
              <a:rPr lang="en-US" sz="2800" cap="none" dirty="0">
                <a:latin typeface="Bahnschrift Light" panose="020B0502040204020203" pitchFamily="34" charset="0"/>
              </a:rPr>
              <a:t> and </a:t>
            </a:r>
            <a:r>
              <a:rPr lang="en-US" sz="2800" cap="none" dirty="0" err="1">
                <a:latin typeface="Bahnschrift Light" panose="020B0502040204020203" pitchFamily="34" charset="0"/>
              </a:rPr>
              <a:t>tersus</a:t>
            </a:r>
            <a:r>
              <a:rPr lang="en-US" sz="2800" cap="none" dirty="0">
                <a:latin typeface="Bahnschrift Light" panose="020B0502040204020203" pitchFamily="34" charset="0"/>
              </a:rPr>
              <a:t>.</a:t>
            </a:r>
            <a:br>
              <a:rPr lang="en-US" sz="2800" cap="none" dirty="0">
                <a:latin typeface="Bahnschrift Light" panose="020B0502040204020203" pitchFamily="34" charset="0"/>
              </a:rPr>
            </a:br>
            <a:br>
              <a:rPr lang="en-US" sz="2800" cap="none" dirty="0">
                <a:latin typeface="Bahnschrift Light" panose="020B0502040204020203" pitchFamily="34" charset="0"/>
              </a:rPr>
            </a:br>
            <a:r>
              <a:rPr lang="en-US" sz="2800" u="sng" dirty="0">
                <a:latin typeface="Bahnschrift Light" panose="020B0502040204020203" pitchFamily="34" charset="0"/>
                <a:hlinkClick r:id="rId2"/>
              </a:rPr>
              <a:t>https://www.techopedia.com/definition/23898/web-programming</a:t>
            </a:r>
            <a:br>
              <a:rPr lang="en-US" sz="2800" dirty="0">
                <a:latin typeface="Bahnschrift Light" panose="020B0502040204020203" pitchFamily="34" charset="0"/>
              </a:rPr>
            </a:br>
            <a:endParaRPr lang="en-US" sz="2800" dirty="0">
              <a:latin typeface="Bahnschrift Light" panose="020B0502040204020203" pitchFamily="34" charset="0"/>
            </a:endParaRPr>
          </a:p>
        </p:txBody>
      </p:sp>
    </p:spTree>
    <p:extLst>
      <p:ext uri="{BB962C8B-B14F-4D97-AF65-F5344CB8AC3E}">
        <p14:creationId xmlns:p14="http://schemas.microsoft.com/office/powerpoint/2010/main" val="685994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Heading.html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4070475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Text.html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3302229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numbers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1350230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Array.php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80593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Function.php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4012038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Php1.php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3493084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Php2.php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2917135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3992735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1750187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98788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0346EFE-A727-4729-8706-29E70927657E}"/>
              </a:ext>
            </a:extLst>
          </p:cNvPr>
          <p:cNvPicPr>
            <a:picLocks noChangeAspect="1"/>
          </p:cNvPicPr>
          <p:nvPr/>
        </p:nvPicPr>
        <p:blipFill>
          <a:blip r:embed="rId2"/>
          <a:stretch>
            <a:fillRect/>
          </a:stretch>
        </p:blipFill>
        <p:spPr>
          <a:xfrm>
            <a:off x="300252" y="2083339"/>
            <a:ext cx="4421873" cy="4519486"/>
          </a:xfrm>
          <a:prstGeom prst="rect">
            <a:avLst/>
          </a:prstGeom>
        </p:spPr>
      </p:pic>
      <p:sp>
        <p:nvSpPr>
          <p:cNvPr id="2" name="標題 1">
            <a:extLst>
              <a:ext uri="{FF2B5EF4-FFF2-40B4-BE49-F238E27FC236}">
                <a16:creationId xmlns:a16="http://schemas.microsoft.com/office/drawing/2014/main" id="{479334B3-61E3-4B19-8045-0ABE1422EFE9}"/>
              </a:ext>
            </a:extLst>
          </p:cNvPr>
          <p:cNvSpPr>
            <a:spLocks noGrp="1"/>
          </p:cNvSpPr>
          <p:nvPr>
            <p:ph type="title"/>
          </p:nvPr>
        </p:nvSpPr>
        <p:spPr/>
        <p:txBody>
          <a:bodyPr/>
          <a:lstStyle/>
          <a:p>
            <a:endParaRPr lang="zh-TW" altLang="en-US" dirty="0"/>
          </a:p>
        </p:txBody>
      </p:sp>
      <p:pic>
        <p:nvPicPr>
          <p:cNvPr id="4" name="內容版面配置區 3">
            <a:extLst>
              <a:ext uri="{FF2B5EF4-FFF2-40B4-BE49-F238E27FC236}">
                <a16:creationId xmlns:a16="http://schemas.microsoft.com/office/drawing/2014/main" id="{711184D5-F890-435D-ABD9-F6461B3F1D22}"/>
              </a:ext>
            </a:extLst>
          </p:cNvPr>
          <p:cNvPicPr>
            <a:picLocks noGrp="1" noChangeAspect="1"/>
          </p:cNvPicPr>
          <p:nvPr>
            <p:ph idx="1"/>
          </p:nvPr>
        </p:nvPicPr>
        <p:blipFill>
          <a:blip r:embed="rId3"/>
          <a:stretch>
            <a:fillRect/>
          </a:stretch>
        </p:blipFill>
        <p:spPr>
          <a:xfrm>
            <a:off x="5760206" y="2035816"/>
            <a:ext cx="5690265" cy="4614531"/>
          </a:xfrm>
          <a:prstGeom prst="rect">
            <a:avLst/>
          </a:prstGeom>
        </p:spPr>
      </p:pic>
    </p:spTree>
    <p:extLst>
      <p:ext uri="{BB962C8B-B14F-4D97-AF65-F5344CB8AC3E}">
        <p14:creationId xmlns:p14="http://schemas.microsoft.com/office/powerpoint/2010/main" val="1520600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2068061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40348963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399249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437" y="2336800"/>
            <a:ext cx="6401102" cy="3598863"/>
          </a:xfrm>
        </p:spPr>
      </p:pic>
    </p:spTree>
    <p:extLst>
      <p:ext uri="{BB962C8B-B14F-4D97-AF65-F5344CB8AC3E}">
        <p14:creationId xmlns:p14="http://schemas.microsoft.com/office/powerpoint/2010/main" val="4193418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44721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43071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28879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16305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94173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8330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830"/>
            <a:ext cx="9512489" cy="968991"/>
          </a:xfrm>
        </p:spPr>
        <p:txBody>
          <a:bodyPr/>
          <a:lstStyle/>
          <a:p>
            <a:r>
              <a:rPr lang="en-US" cap="none" dirty="0"/>
              <a:t>“Client-side Web Programming”</a:t>
            </a:r>
          </a:p>
        </p:txBody>
      </p:sp>
      <p:sp>
        <p:nvSpPr>
          <p:cNvPr id="3" name="Content Placeholder 2"/>
          <p:cNvSpPr>
            <a:spLocks noGrp="1"/>
          </p:cNvSpPr>
          <p:nvPr>
            <p:ph idx="1"/>
          </p:nvPr>
        </p:nvSpPr>
        <p:spPr>
          <a:xfrm>
            <a:off x="0" y="641446"/>
            <a:ext cx="12191999" cy="6216554"/>
          </a:xfrm>
        </p:spPr>
        <p:txBody>
          <a:bodyPr>
            <a:normAutofit/>
          </a:bodyPr>
          <a:lstStyle/>
          <a:p>
            <a:r>
              <a:rPr lang="en-US" dirty="0">
                <a:latin typeface="Bahnschrift Light" panose="020B0502040204020203" pitchFamily="34" charset="0"/>
              </a:rPr>
              <a:t>Client-Side Programming So far, we have talked mostly about programming on the server-side. There is no way to ignore how important the server is: it's the only thing you can rely on for security, data storage, etc. Logic can also be embedded in HTML and executed by the user's browser. The &lt;script&gt; tag is used to insert logic into a page. In theory, &lt;script&gt; can contain any language, but since you rely on browser support, it's going to be JavaScript. Like with HTML and CSS features, you are relying on the user's browser to run your code. That means… The code might not run. They might have JS turned off, </a:t>
            </a:r>
            <a:r>
              <a:rPr lang="en-US" dirty="0" err="1">
                <a:latin typeface="Bahnschrift Light" panose="020B0502040204020203" pitchFamily="34" charset="0"/>
              </a:rPr>
              <a:t>Googlebot</a:t>
            </a:r>
            <a:r>
              <a:rPr lang="en-US" dirty="0">
                <a:latin typeface="Bahnschrift Light" panose="020B0502040204020203" pitchFamily="34" charset="0"/>
              </a:rPr>
              <a:t> won't execute your JS, they might be using a weird browser without JS, …. The code might not work the same way it does in your browser. Different browsers implement different language features. Your have to worry about code compatibility a lot. It can be used to reference an external URL with code: &lt;script type="text/</a:t>
            </a:r>
            <a:r>
              <a:rPr lang="en-US" dirty="0" err="1">
                <a:latin typeface="Bahnschrift Light" panose="020B0502040204020203" pitchFamily="34" charset="0"/>
              </a:rPr>
              <a:t>javascript</a:t>
            </a:r>
            <a:r>
              <a:rPr lang="en-US" dirty="0">
                <a:latin typeface="Bahnschrift Light" panose="020B0502040204020203" pitchFamily="34" charset="0"/>
              </a:rPr>
              <a:t>" </a:t>
            </a:r>
            <a:r>
              <a:rPr lang="en-US" dirty="0" err="1">
                <a:latin typeface="Bahnschrift Light" panose="020B0502040204020203" pitchFamily="34" charset="0"/>
              </a:rPr>
              <a:t>src</a:t>
            </a:r>
            <a:r>
              <a:rPr lang="en-US" dirty="0">
                <a:latin typeface="Bahnschrift Light" panose="020B0502040204020203" pitchFamily="34" charset="0"/>
              </a:rPr>
              <a:t>="codefile.js"&gt;&lt;/script&gt; You can also embed code directly in your HTML: &lt;script type="text/</a:t>
            </a:r>
            <a:r>
              <a:rPr lang="en-US" dirty="0" err="1">
                <a:latin typeface="Bahnschrift Light" panose="020B0502040204020203" pitchFamily="34" charset="0"/>
              </a:rPr>
              <a:t>javascript</a:t>
            </a:r>
            <a:r>
              <a:rPr lang="en-US" dirty="0">
                <a:latin typeface="Bahnschrift Light" panose="020B0502040204020203" pitchFamily="34" charset="0"/>
              </a:rPr>
              <a:t>"&gt; /* code goes here */ &lt;/script&gt; The type="text/</a:t>
            </a:r>
            <a:r>
              <a:rPr lang="en-US" dirty="0" err="1">
                <a:latin typeface="Bahnschrift Light" panose="020B0502040204020203" pitchFamily="34" charset="0"/>
              </a:rPr>
              <a:t>javascript</a:t>
            </a:r>
            <a:r>
              <a:rPr lang="en-US" dirty="0">
                <a:latin typeface="Bahnschrift Light" panose="020B0502040204020203" pitchFamily="34" charset="0"/>
              </a:rPr>
              <a:t>" is optional in HTML5. </a:t>
            </a:r>
          </a:p>
        </p:txBody>
      </p:sp>
    </p:spTree>
    <p:extLst>
      <p:ext uri="{BB962C8B-B14F-4D97-AF65-F5344CB8AC3E}">
        <p14:creationId xmlns:p14="http://schemas.microsoft.com/office/powerpoint/2010/main" val="1923533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72673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58518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8027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41237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51820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290049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96360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72701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60869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98863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1670" y="438020"/>
            <a:ext cx="10042512" cy="5407683"/>
          </a:xfrm>
        </p:spPr>
        <p:txBody>
          <a:bodyPr>
            <a:normAutofit fontScale="85000" lnSpcReduction="20000"/>
          </a:bodyPr>
          <a:lstStyle/>
          <a:p>
            <a:r>
              <a:rPr lang="en-US" sz="3000" dirty="0">
                <a:latin typeface="Bahnschrift Light" panose="020B0502040204020203" pitchFamily="34" charset="0"/>
              </a:rPr>
              <a:t>Putting code in your HTML (instead of a separate file) is probably a bad idea. Bad style: mixing more than one language in a single file is hard to read. Hard to maintain: if some logic is broken, can be hard to find (especially since there can be multiple &lt;script&gt; in a page). Validation problems: if you want to make a comparison in your JavaScript: </a:t>
            </a:r>
            <a:r>
              <a:rPr lang="en-US" sz="3000" dirty="0" err="1">
                <a:latin typeface="Bahnschrift Light" panose="020B0502040204020203" pitchFamily="34" charset="0"/>
              </a:rPr>
              <a:t>i</a:t>
            </a:r>
            <a:r>
              <a:rPr lang="en-US" sz="3000" dirty="0">
                <a:latin typeface="Bahnschrift Light" panose="020B0502040204020203" pitchFamily="34" charset="0"/>
              </a:rPr>
              <a:t>&lt;10 &amp;&amp; j&gt;0. Does that &lt; start a tag? If embedded in HTML, that should be i&amp;lt;10 &amp;amp;&amp;amp; j&amp;gt;0. Do you want to code like that? No caching. If the user needs the same JS several times (because they return to the same page, or visit multiple pages from the same template) it must be loaded every time. In a separate file, it can be loaded once and cached. Exception: sometimes you need to call a function to get things started. That should be small, but needs to be done for the specific page. &lt;script type="text/</a:t>
            </a:r>
            <a:r>
              <a:rPr lang="en-US" sz="3000" dirty="0" err="1">
                <a:latin typeface="Bahnschrift Light" panose="020B0502040204020203" pitchFamily="34" charset="0"/>
              </a:rPr>
              <a:t>javascript</a:t>
            </a:r>
            <a:r>
              <a:rPr lang="en-US" sz="3000" dirty="0">
                <a:latin typeface="Bahnschrift Light" panose="020B0502040204020203" pitchFamily="34" charset="0"/>
              </a:rPr>
              <a:t>" </a:t>
            </a:r>
            <a:r>
              <a:rPr lang="en-US" sz="3000" dirty="0" err="1">
                <a:latin typeface="Bahnschrift Light" panose="020B0502040204020203" pitchFamily="34" charset="0"/>
              </a:rPr>
              <a:t>src</a:t>
            </a:r>
            <a:r>
              <a:rPr lang="en-US" sz="3000" dirty="0">
                <a:latin typeface="Bahnschrift Light" panose="020B0502040204020203" pitchFamily="34" charset="0"/>
              </a:rPr>
              <a:t>="/code/main.js"&gt;&lt;/script&gt; &lt;script type="text/</a:t>
            </a:r>
            <a:r>
              <a:rPr lang="en-US" sz="3000" dirty="0" err="1">
                <a:latin typeface="Bahnschrift Light" panose="020B0502040204020203" pitchFamily="34" charset="0"/>
              </a:rPr>
              <a:t>javascript</a:t>
            </a:r>
            <a:r>
              <a:rPr lang="en-US" sz="3000" dirty="0">
                <a:latin typeface="Bahnschrift Light" panose="020B0502040204020203" pitchFamily="34" charset="0"/>
              </a:rPr>
              <a:t>"&gt; </a:t>
            </a:r>
            <a:r>
              <a:rPr lang="en-US" sz="3000" dirty="0" err="1">
                <a:latin typeface="Bahnschrift Light" panose="020B0502040204020203" pitchFamily="34" charset="0"/>
              </a:rPr>
              <a:t>setup_this_page</a:t>
            </a:r>
            <a:r>
              <a:rPr lang="en-US" sz="3000" dirty="0">
                <a:latin typeface="Bahnschrift Light" panose="020B0502040204020203" pitchFamily="34" charset="0"/>
              </a:rPr>
              <a:t>(); &lt;/script&gt;</a:t>
            </a:r>
          </a:p>
          <a:p>
            <a:r>
              <a:rPr lang="en-US" sz="3000" u="sng" dirty="0">
                <a:latin typeface="Bahnschrift Light" panose="020B0502040204020203" pitchFamily="34" charset="0"/>
                <a:hlinkClick r:id="rId2"/>
              </a:rPr>
              <a:t>https://www.cs.sfu.ca/~ggbaker/zju/web/js.html</a:t>
            </a:r>
            <a:endParaRPr lang="en-US" sz="3000" dirty="0">
              <a:latin typeface="Bahnschrift Light" panose="020B0502040204020203" pitchFamily="34" charset="0"/>
            </a:endParaRPr>
          </a:p>
          <a:p>
            <a:endParaRPr lang="en-US" dirty="0"/>
          </a:p>
        </p:txBody>
      </p:sp>
    </p:spTree>
    <p:extLst>
      <p:ext uri="{BB962C8B-B14F-4D97-AF65-F5344CB8AC3E}">
        <p14:creationId xmlns:p14="http://schemas.microsoft.com/office/powerpoint/2010/main" val="3738940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59659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28047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242528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40349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2" y="0"/>
            <a:ext cx="10292478" cy="5199017"/>
          </a:xfrm>
        </p:spPr>
        <p:txBody>
          <a:bodyPr>
            <a:normAutofit/>
          </a:bodyPr>
          <a:lstStyle/>
          <a:p>
            <a:r>
              <a:rPr lang="en-US" sz="2000" dirty="0">
                <a:latin typeface="Bahnschrift Light" panose="020B0502040204020203" pitchFamily="34" charset="0"/>
              </a:rPr>
              <a:t>Different browsers implement different language features. Your have to worry about code compatibility a lot. It can be used to reference an external URL with code: &lt;script type="text/</a:t>
            </a:r>
            <a:r>
              <a:rPr lang="en-US" sz="2000" dirty="0" err="1">
                <a:latin typeface="Bahnschrift Light" panose="020B0502040204020203" pitchFamily="34" charset="0"/>
              </a:rPr>
              <a:t>javascript</a:t>
            </a:r>
            <a:r>
              <a:rPr lang="en-US" sz="2000" dirty="0">
                <a:latin typeface="Bahnschrift Light" panose="020B0502040204020203" pitchFamily="34" charset="0"/>
              </a:rPr>
              <a:t>" </a:t>
            </a:r>
            <a:r>
              <a:rPr lang="en-US" sz="2000" dirty="0" err="1">
                <a:latin typeface="Bahnschrift Light" panose="020B0502040204020203" pitchFamily="34" charset="0"/>
              </a:rPr>
              <a:t>src</a:t>
            </a:r>
            <a:r>
              <a:rPr lang="en-US" sz="2000" dirty="0">
                <a:latin typeface="Bahnschrift Light" panose="020B0502040204020203" pitchFamily="34" charset="0"/>
              </a:rPr>
              <a:t>="codefile.js"&gt;&lt;/script&gt; You can also embed code directly in your HTML: &lt;script type="text/</a:t>
            </a:r>
            <a:r>
              <a:rPr lang="en-US" sz="2000" dirty="0" err="1">
                <a:latin typeface="Bahnschrift Light" panose="020B0502040204020203" pitchFamily="34" charset="0"/>
              </a:rPr>
              <a:t>javascript</a:t>
            </a:r>
            <a:r>
              <a:rPr lang="en-US" sz="2000" dirty="0">
                <a:latin typeface="Bahnschrift Light" panose="020B0502040204020203" pitchFamily="34" charset="0"/>
              </a:rPr>
              <a:t>"&gt; /* code goes here */ &lt;/script&gt; The type="text/</a:t>
            </a:r>
            <a:r>
              <a:rPr lang="en-US" sz="2000" dirty="0" err="1">
                <a:latin typeface="Bahnschrift Light" panose="020B0502040204020203" pitchFamily="34" charset="0"/>
              </a:rPr>
              <a:t>javascript</a:t>
            </a:r>
            <a:r>
              <a:rPr lang="en-US" sz="2000" dirty="0">
                <a:latin typeface="Bahnschrift Light" panose="020B0502040204020203" pitchFamily="34" charset="0"/>
              </a:rPr>
              <a:t>" is optional in HTML5. Putting code in your HTML (instead of a separate file) is probably a bad idea. Bad style: mixing more than one language in a single file is hard to read. Hard to maintain: if some logic is broken, can be hard to find (especially since there can be multiple &lt;script&gt; in a page). Validation problems: if you want to make a comparison in your JavaScript: </a:t>
            </a:r>
            <a:r>
              <a:rPr lang="en-US" sz="2000" dirty="0" err="1">
                <a:latin typeface="Bahnschrift Light" panose="020B0502040204020203" pitchFamily="34" charset="0"/>
              </a:rPr>
              <a:t>i</a:t>
            </a:r>
            <a:r>
              <a:rPr lang="en-US" sz="2000" dirty="0">
                <a:latin typeface="Bahnschrift Light" panose="020B0502040204020203" pitchFamily="34" charset="0"/>
              </a:rPr>
              <a:t>&lt;10 &amp;&amp; j&gt;0. Does that &lt; start a tag? If embedded in HTML, that should be i&amp;lt;10 &amp;amp;&amp;amp; j&amp;gt;0. Do you want to code like that? No caching. If the user needs the same JS several times (because they return to the same page, or visit multiple pages from the same template) it must be loaded every time. In a separate file, it can be loaded once and cached. Exception: sometimes you need to call a function to get things started. That should be small, but needs to be done for the specific page. &lt;script type="text/</a:t>
            </a:r>
            <a:r>
              <a:rPr lang="en-US" sz="2000" dirty="0" err="1">
                <a:latin typeface="Bahnschrift Light" panose="020B0502040204020203" pitchFamily="34" charset="0"/>
              </a:rPr>
              <a:t>javascript</a:t>
            </a:r>
            <a:r>
              <a:rPr lang="en-US" sz="2000" dirty="0">
                <a:latin typeface="Bahnschrift Light" panose="020B0502040204020203" pitchFamily="34" charset="0"/>
              </a:rPr>
              <a:t>" </a:t>
            </a:r>
            <a:r>
              <a:rPr lang="en-US" sz="2000" dirty="0" err="1">
                <a:latin typeface="Bahnschrift Light" panose="020B0502040204020203" pitchFamily="34" charset="0"/>
              </a:rPr>
              <a:t>src</a:t>
            </a:r>
            <a:r>
              <a:rPr lang="en-US" sz="2000" dirty="0">
                <a:latin typeface="Bahnschrift Light" panose="020B0502040204020203" pitchFamily="34" charset="0"/>
              </a:rPr>
              <a:t>="/code/main.js"&gt;&lt;/script&gt; &lt;script type="text/</a:t>
            </a:r>
            <a:r>
              <a:rPr lang="en-US" sz="2000" dirty="0" err="1">
                <a:latin typeface="Bahnschrift Light" panose="020B0502040204020203" pitchFamily="34" charset="0"/>
              </a:rPr>
              <a:t>javascript</a:t>
            </a:r>
            <a:r>
              <a:rPr lang="en-US" sz="2000" dirty="0">
                <a:latin typeface="Bahnschrift Light" panose="020B0502040204020203" pitchFamily="34" charset="0"/>
              </a:rPr>
              <a:t>"&gt; </a:t>
            </a:r>
            <a:r>
              <a:rPr lang="en-US" sz="2000" dirty="0" err="1">
                <a:latin typeface="Bahnschrift Light" panose="020B0502040204020203" pitchFamily="34" charset="0"/>
              </a:rPr>
              <a:t>setup_this_page</a:t>
            </a:r>
            <a:r>
              <a:rPr lang="en-US" sz="2000" dirty="0">
                <a:latin typeface="Bahnschrift Light" panose="020B0502040204020203" pitchFamily="34" charset="0"/>
              </a:rPr>
              <a:t>(); &lt;/script&gt;</a:t>
            </a:r>
            <a:br>
              <a:rPr lang="en-US" sz="2000" dirty="0">
                <a:latin typeface="Bahnschrift Light" panose="020B0502040204020203" pitchFamily="34" charset="0"/>
              </a:rPr>
            </a:br>
            <a:br>
              <a:rPr lang="en-US" sz="2000" dirty="0">
                <a:latin typeface="Bahnschrift Light" panose="020B0502040204020203" pitchFamily="34" charset="0"/>
              </a:rPr>
            </a:br>
            <a:endParaRPr lang="en-US" sz="2000" dirty="0"/>
          </a:p>
        </p:txBody>
      </p:sp>
      <p:sp>
        <p:nvSpPr>
          <p:cNvPr id="3" name="Text Placeholder 2"/>
          <p:cNvSpPr>
            <a:spLocks noGrp="1"/>
          </p:cNvSpPr>
          <p:nvPr>
            <p:ph type="body" sz="half" idx="2"/>
          </p:nvPr>
        </p:nvSpPr>
        <p:spPr>
          <a:xfrm>
            <a:off x="7368506" y="6054595"/>
            <a:ext cx="5446158" cy="555211"/>
          </a:xfrm>
        </p:spPr>
        <p:txBody>
          <a:bodyPr/>
          <a:lstStyle/>
          <a:p>
            <a:r>
              <a:rPr lang="en-US" u="sng" dirty="0">
                <a:latin typeface="Bahnschrift Light" panose="020B0502040204020203" pitchFamily="34" charset="0"/>
                <a:hlinkClick r:id="rId2"/>
              </a:rPr>
              <a:t>https://www.cs.sfu.ca/~ggbaker/zju/web/js.html</a:t>
            </a:r>
            <a:endParaRPr lang="en-US" dirty="0"/>
          </a:p>
        </p:txBody>
      </p:sp>
    </p:spTree>
    <p:extLst>
      <p:ext uri="{BB962C8B-B14F-4D97-AF65-F5344CB8AC3E}">
        <p14:creationId xmlns:p14="http://schemas.microsoft.com/office/powerpoint/2010/main" val="128185792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TM03457510[[fn=Savon]]</Template>
  <TotalTime>638</TotalTime>
  <Words>3663</Words>
  <Application>Microsoft Office PowerPoint</Application>
  <PresentationFormat>寬螢幕</PresentationFormat>
  <Paragraphs>136</Paragraphs>
  <Slides>83</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83</vt:i4>
      </vt:variant>
    </vt:vector>
  </HeadingPairs>
  <TitlesOfParts>
    <vt:vector size="90" baseType="lpstr">
      <vt:lpstr>新細明體</vt:lpstr>
      <vt:lpstr>Algerian</vt:lpstr>
      <vt:lpstr>Arial</vt:lpstr>
      <vt:lpstr>Bahnschrift Light</vt:lpstr>
      <vt:lpstr>Trebuchet MS</vt:lpstr>
      <vt:lpstr>Wingdings</vt:lpstr>
      <vt:lpstr>Berlin</vt:lpstr>
      <vt:lpstr>“my first website”</vt:lpstr>
      <vt:lpstr>agenda</vt:lpstr>
      <vt:lpstr>Web programming</vt:lpstr>
      <vt:lpstr>“Web Programming”</vt:lpstr>
      <vt:lpstr>Web programming can be briefly categorized into client and server coding. The client side needs programming related to accessing data from users and providing information. It also needs to ensure there are enough plug ins to enrich user experience in a graphic user interface, including security measures.  To improve user experience and related functionalities on the client side, javascript is usually used. It is an excellent client-side platform for designing and implementing web applications. HTML5 and CSS3 supports most of the client-side functionality provided by other application frameworks. The server side needs programming mostly related to data retrieval, security and performance. Some of the tools used here include ASP, lotus notes, PHP, java and mysql. There are certain tools/platforms that aid in both client- and server-side programming. Some examples of these are opa and tersus.  https://www.techopedia.com/definition/23898/web-programming </vt:lpstr>
      <vt:lpstr>PowerPoint 簡報</vt:lpstr>
      <vt:lpstr>“Client-side Web Programming”</vt:lpstr>
      <vt:lpstr>PowerPoint 簡報</vt:lpstr>
      <vt:lpstr>Different browsers implement different language features. Your have to worry about code compatibility a lot. It can be used to reference an external URL with code: &lt;script type="text/javascript" src="codefile.js"&gt;&lt;/script&gt; You can also embed code directly in your HTML: &lt;script type="text/javascript"&gt; /* code goes here */ &lt;/script&gt; The type="text/javascript" is optional in HTML5. Putting code in your HTML (instead of a separate file) is probably a bad idea. Bad style: mixing more than one language in a single file is hard to read. Hard to maintain: if some logic is broken, can be hard to find (especially since there can be multiple &lt;script&gt; in a page). Validation problems: if you want to make a comparison in your JavaScript: i&lt;10 &amp;&amp; j&gt;0. Does that &lt; start a tag? If embedded in HTML, that should be i&amp;lt;10 &amp;amp;&amp;amp; j&amp;gt;0. Do you want to code like that? No caching. If the user needs the same JS several times (because they return to the same page, or visit multiple pages from the same template) it must be loaded every time. In a separate file, it can be loaded once and cached. Exception: sometimes you need to call a function to get things started. That should be small, but needs to be done for the specific page. &lt;script type="text/javascript" src="/code/main.js"&gt;&lt;/script&gt; &lt;script type="text/javascript"&gt; setup_this_page(); &lt;/script&gt;  </vt:lpstr>
      <vt:lpstr>Server Side Web Programming</vt:lpstr>
      <vt:lpstr>HTML PROGRAMMING  (Hypertext Markup Language)</vt:lpstr>
      <vt:lpstr>HTML PROGRAMMING</vt:lpstr>
      <vt:lpstr>Anatomy of HTML elements</vt:lpstr>
      <vt:lpstr>PowerPoint 簡報</vt:lpstr>
      <vt:lpstr>PowerPoint 簡報</vt:lpstr>
      <vt:lpstr>“IMAGE”</vt:lpstr>
      <vt:lpstr>PowerPoint 簡報</vt:lpstr>
      <vt:lpstr>PowerPoint 簡報</vt:lpstr>
      <vt:lpstr>“LIST”</vt:lpstr>
      <vt:lpstr>PowerPoint 簡報</vt:lpstr>
      <vt:lpstr>“LINKS”</vt:lpstr>
      <vt:lpstr>CSS  (Cascading Style Sheets)</vt:lpstr>
      <vt:lpstr>CSS (Cascading Style Sheets)</vt:lpstr>
      <vt:lpstr>JAVASCRIPT</vt:lpstr>
      <vt:lpstr>“JAVASCRIPT”</vt:lpstr>
      <vt:lpstr>XAMPP (cross-platform, Apache, MySQL, PHP and Perl) </vt:lpstr>
      <vt:lpstr>“XAMPP”</vt:lpstr>
      <vt:lpstr>The MySQL clients The MySQL Client executables are located in the directory C:\xampp\mysql\bin The most important one is the client program mysql.exe.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mywebsite</vt:lpstr>
      <vt:lpstr>Myfavoritevideo.html</vt:lpstr>
      <vt:lpstr>Quote.html</vt:lpstr>
      <vt:lpstr>Index.html</vt:lpstr>
      <vt:lpstr>table1.html</vt:lpstr>
      <vt:lpstr>table2.html</vt:lpstr>
      <vt:lpstr>Responsive.html</vt:lpstr>
      <vt:lpstr>Image.html</vt:lpstr>
      <vt:lpstr>Canvas.html</vt:lpstr>
      <vt:lpstr>Javascript variables</vt:lpstr>
      <vt:lpstr>Float.html</vt:lpstr>
      <vt:lpstr>Textdecoration.html</vt:lpstr>
      <vt:lpstr>Heading.html</vt:lpstr>
      <vt:lpstr>Text.html</vt:lpstr>
      <vt:lpstr>Javascript numbers</vt:lpstr>
      <vt:lpstr>Array.php</vt:lpstr>
      <vt:lpstr>Function.php</vt:lpstr>
      <vt:lpstr>Php1.php</vt:lpstr>
      <vt:lpstr>Php2.php</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dc:title>
  <dc:creator>owner</dc:creator>
  <cp:lastModifiedBy>owner</cp:lastModifiedBy>
  <cp:revision>41</cp:revision>
  <dcterms:created xsi:type="dcterms:W3CDTF">2022-01-05T06:02:04Z</dcterms:created>
  <dcterms:modified xsi:type="dcterms:W3CDTF">2022-01-12T07:09:04Z</dcterms:modified>
</cp:coreProperties>
</file>